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notesMasterIdLst>
    <p:notesMasterId r:id="rId104"/>
  </p:notesMasterIdLst>
  <p:sldIdLst>
    <p:sldId id="305" r:id="rId2"/>
    <p:sldId id="543" r:id="rId3"/>
    <p:sldId id="362" r:id="rId4"/>
    <p:sldId id="306" r:id="rId5"/>
    <p:sldId id="363" r:id="rId6"/>
    <p:sldId id="368" r:id="rId7"/>
    <p:sldId id="365" r:id="rId8"/>
    <p:sldId id="366" r:id="rId9"/>
    <p:sldId id="369" r:id="rId10"/>
    <p:sldId id="505" r:id="rId11"/>
    <p:sldId id="370" r:id="rId12"/>
    <p:sldId id="371" r:id="rId13"/>
    <p:sldId id="387" r:id="rId14"/>
    <p:sldId id="372" r:id="rId15"/>
    <p:sldId id="389" r:id="rId16"/>
    <p:sldId id="390" r:id="rId17"/>
    <p:sldId id="391" r:id="rId18"/>
    <p:sldId id="392" r:id="rId19"/>
    <p:sldId id="393" r:id="rId20"/>
    <p:sldId id="394" r:id="rId21"/>
    <p:sldId id="397" r:id="rId22"/>
    <p:sldId id="398" r:id="rId23"/>
    <p:sldId id="402" r:id="rId24"/>
    <p:sldId id="401" r:id="rId25"/>
    <p:sldId id="506" r:id="rId26"/>
    <p:sldId id="332" r:id="rId27"/>
    <p:sldId id="507" r:id="rId28"/>
    <p:sldId id="333" r:id="rId29"/>
    <p:sldId id="334" r:id="rId30"/>
    <p:sldId id="425" r:id="rId31"/>
    <p:sldId id="510" r:id="rId32"/>
    <p:sldId id="511" r:id="rId33"/>
    <p:sldId id="535" r:id="rId34"/>
    <p:sldId id="428" r:id="rId35"/>
    <p:sldId id="429" r:id="rId36"/>
    <p:sldId id="430" r:id="rId37"/>
    <p:sldId id="431" r:id="rId38"/>
    <p:sldId id="537" r:id="rId39"/>
    <p:sldId id="483" r:id="rId40"/>
    <p:sldId id="434" r:id="rId41"/>
    <p:sldId id="513" r:id="rId42"/>
    <p:sldId id="514" r:id="rId43"/>
    <p:sldId id="515" r:id="rId44"/>
    <p:sldId id="516" r:id="rId45"/>
    <p:sldId id="517" r:id="rId46"/>
    <p:sldId id="518" r:id="rId47"/>
    <p:sldId id="544" r:id="rId48"/>
    <p:sldId id="441" r:id="rId49"/>
    <p:sldId id="520" r:id="rId50"/>
    <p:sldId id="521" r:id="rId51"/>
    <p:sldId id="545" r:id="rId52"/>
    <p:sldId id="546" r:id="rId53"/>
    <p:sldId id="524" r:id="rId54"/>
    <p:sldId id="449" r:id="rId55"/>
    <p:sldId id="450" r:id="rId56"/>
    <p:sldId id="533" r:id="rId57"/>
    <p:sldId id="534" r:id="rId58"/>
    <p:sldId id="525" r:id="rId59"/>
    <p:sldId id="529" r:id="rId60"/>
    <p:sldId id="530" r:id="rId61"/>
    <p:sldId id="547" r:id="rId62"/>
    <p:sldId id="403" r:id="rId63"/>
    <p:sldId id="404" r:id="rId64"/>
    <p:sldId id="405" r:id="rId65"/>
    <p:sldId id="484" r:id="rId66"/>
    <p:sldId id="485" r:id="rId67"/>
    <p:sldId id="491" r:id="rId68"/>
    <p:sldId id="487" r:id="rId69"/>
    <p:sldId id="488" r:id="rId70"/>
    <p:sldId id="490" r:id="rId71"/>
    <p:sldId id="492" r:id="rId72"/>
    <p:sldId id="493" r:id="rId73"/>
    <p:sldId id="495" r:id="rId74"/>
    <p:sldId id="496" r:id="rId75"/>
    <p:sldId id="497" r:id="rId76"/>
    <p:sldId id="541" r:id="rId77"/>
    <p:sldId id="499" r:id="rId78"/>
    <p:sldId id="500" r:id="rId79"/>
    <p:sldId id="501" r:id="rId80"/>
    <p:sldId id="502" r:id="rId81"/>
    <p:sldId id="503" r:id="rId82"/>
    <p:sldId id="423" r:id="rId83"/>
    <p:sldId id="552" r:id="rId84"/>
    <p:sldId id="360" r:id="rId85"/>
    <p:sldId id="509" r:id="rId86"/>
    <p:sldId id="548" r:id="rId87"/>
    <p:sldId id="549" r:id="rId88"/>
    <p:sldId id="550" r:id="rId89"/>
    <p:sldId id="551" r:id="rId90"/>
    <p:sldId id="386" r:id="rId91"/>
    <p:sldId id="474" r:id="rId92"/>
    <p:sldId id="473" r:id="rId93"/>
    <p:sldId id="475" r:id="rId94"/>
    <p:sldId id="476" r:id="rId95"/>
    <p:sldId id="477" r:id="rId96"/>
    <p:sldId id="478" r:id="rId97"/>
    <p:sldId id="479" r:id="rId98"/>
    <p:sldId id="480" r:id="rId99"/>
    <p:sldId id="481" r:id="rId100"/>
    <p:sldId id="482" r:id="rId101"/>
    <p:sldId id="504" r:id="rId102"/>
    <p:sldId id="531" r:id="rId10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00CC"/>
    <a:srgbClr val="990033"/>
    <a:srgbClr val="CC9900"/>
    <a:srgbClr val="D2D22E"/>
    <a:srgbClr val="0000FF"/>
    <a:srgbClr val="996600"/>
    <a:srgbClr val="3A7645"/>
    <a:srgbClr val="9999FF"/>
    <a:srgbClr val="549694"/>
    <a:srgbClr val="FF580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7701" autoAdjust="0"/>
  </p:normalViewPr>
  <p:slideViewPr>
    <p:cSldViewPr>
      <p:cViewPr>
        <p:scale>
          <a:sx n="90" d="100"/>
          <a:sy n="90" d="100"/>
        </p:scale>
        <p:origin x="-31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393B0-B411-4707-9709-EA4CD1F64E7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1C2A-6384-4B87-937E-D693FEF07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083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3663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4114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6798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4888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7896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8455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8610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8933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101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831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934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934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234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6557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6557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2672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781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1C2A-6384-4B87-937E-D693FEF076F0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901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FAEAB-762A-4ADA-89DB-A7E640C37838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9E0DF-829B-43DD-9B8D-0FE3A5B45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slide" Target="slide4.xml"/><Relationship Id="rId4" Type="http://schemas.openxmlformats.org/officeDocument/2006/relationships/slide" Target="slide10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10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www.fessl.ru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microsoft.com/office/2007/relationships/hdphoto" Target="../media/hdphoto3.wdp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14.xml"/><Relationship Id="rId7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slide" Target="slide16.xml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slide" Target="slide18.xml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.jpe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22.xml"/><Relationship Id="rId7" Type="http://schemas.openxmlformats.org/officeDocument/2006/relationships/slide" Target="slide2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10" Type="http://schemas.openxmlformats.org/officeDocument/2006/relationships/slide" Target="slide4.xml"/><Relationship Id="rId4" Type="http://schemas.openxmlformats.org/officeDocument/2006/relationships/slide" Target="slide24.xml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1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21.xml"/><Relationship Id="rId7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0.jpeg"/><Relationship Id="rId4" Type="http://schemas.openxmlformats.org/officeDocument/2006/relationships/slide" Target="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slide" Target="slide21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slide" Target="slide2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30.jpeg"/><Relationship Id="rId4" Type="http://schemas.openxmlformats.org/officeDocument/2006/relationships/slide" Target="slide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6.xml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1.xml"/><Relationship Id="rId10" Type="http://schemas.openxmlformats.org/officeDocument/2006/relationships/image" Target="../media/image37.png"/><Relationship Id="rId4" Type="http://schemas.openxmlformats.org/officeDocument/2006/relationships/image" Target="../media/image30.jpe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22.xml"/><Relationship Id="rId7" Type="http://schemas.openxmlformats.org/officeDocument/2006/relationships/slide" Target="slide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slide" Target="slide36.xml"/><Relationship Id="rId10" Type="http://schemas.openxmlformats.org/officeDocument/2006/relationships/image" Target="../media/image10.jpeg"/><Relationship Id="rId4" Type="http://schemas.openxmlformats.org/officeDocument/2006/relationships/slide" Target="slide34.xml"/><Relationship Id="rId9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slide" Target="slide30.xml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slide" Target="slide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slide" Target="slide5.xml"/><Relationship Id="rId18" Type="http://schemas.openxmlformats.org/officeDocument/2006/relationships/slide" Target="slide48.xml"/><Relationship Id="rId26" Type="http://schemas.openxmlformats.org/officeDocument/2006/relationships/image" Target="../media/image16.jpeg"/><Relationship Id="rId3" Type="http://schemas.openxmlformats.org/officeDocument/2006/relationships/image" Target="../media/image2.jpeg"/><Relationship Id="rId21" Type="http://schemas.openxmlformats.org/officeDocument/2006/relationships/slide" Target="slide90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slide" Target="slide40.xml"/><Relationship Id="rId25" Type="http://schemas.openxmlformats.org/officeDocument/2006/relationships/slide" Target="slide84.xml"/><Relationship Id="rId2" Type="http://schemas.openxmlformats.org/officeDocument/2006/relationships/notesSlide" Target="../notesSlides/notesSlide3.xml"/><Relationship Id="rId16" Type="http://schemas.openxmlformats.org/officeDocument/2006/relationships/slide" Target="slide30.xml"/><Relationship Id="rId20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.jpeg"/><Relationship Id="rId24" Type="http://schemas.microsoft.com/office/2007/relationships/hdphoto" Target="../media/hdphoto2.wdp"/><Relationship Id="rId5" Type="http://schemas.openxmlformats.org/officeDocument/2006/relationships/image" Target="../media/image8.jpeg"/><Relationship Id="rId15" Type="http://schemas.openxmlformats.org/officeDocument/2006/relationships/slide" Target="slide21.xml"/><Relationship Id="rId23" Type="http://schemas.openxmlformats.org/officeDocument/2006/relationships/image" Target="../media/image15.jpeg"/><Relationship Id="rId10" Type="http://schemas.openxmlformats.org/officeDocument/2006/relationships/image" Target="../media/image12.jpeg"/><Relationship Id="rId19" Type="http://schemas.openxmlformats.org/officeDocument/2006/relationships/slide" Target="slide54.xml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slide" Target="slide13.xml"/><Relationship Id="rId22" Type="http://schemas.openxmlformats.org/officeDocument/2006/relationships/slide" Target="slide6.xml"/><Relationship Id="rId27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" Target="slide22.xml"/><Relationship Id="rId7" Type="http://schemas.openxmlformats.org/officeDocument/2006/relationships/slide" Target="slide4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slide" Target="slide45.xml"/><Relationship Id="rId4" Type="http://schemas.openxmlformats.org/officeDocument/2006/relationships/slide" Target="slide43.xml"/><Relationship Id="rId9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slide" Target="slide40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41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slide" Target="slide4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41.jpeg"/><Relationship Id="rId4" Type="http://schemas.openxmlformats.org/officeDocument/2006/relationships/slide" Target="slide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jpeg"/><Relationship Id="rId7" Type="http://schemas.openxmlformats.org/officeDocument/2006/relationships/slide" Target="slide4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image" Target="../media/image45.png"/><Relationship Id="rId5" Type="http://schemas.openxmlformats.org/officeDocument/2006/relationships/image" Target="../media/image41.jpeg"/><Relationship Id="rId10" Type="http://schemas.openxmlformats.org/officeDocument/2006/relationships/image" Target="../media/image44.png"/><Relationship Id="rId4" Type="http://schemas.openxmlformats.org/officeDocument/2006/relationships/slide" Target="slide13.xml"/><Relationship Id="rId9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22.xml"/><Relationship Id="rId7" Type="http://schemas.openxmlformats.org/officeDocument/2006/relationships/slide" Target="slide53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52.xml"/><Relationship Id="rId10" Type="http://schemas.openxmlformats.org/officeDocument/2006/relationships/image" Target="../media/image11.png"/><Relationship Id="rId4" Type="http://schemas.openxmlformats.org/officeDocument/2006/relationships/slide" Target="slide50.xml"/><Relationship Id="rId9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13.xml"/><Relationship Id="rId7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slide" Target="slide48.xml"/><Relationship Id="rId10" Type="http://schemas.openxmlformats.org/officeDocument/2006/relationships/image" Target="../media/image60.png"/><Relationship Id="rId4" Type="http://schemas.openxmlformats.org/officeDocument/2006/relationships/image" Target="../media/image55.jpe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6.xml"/><Relationship Id="rId7" Type="http://schemas.openxmlformats.org/officeDocument/2006/relationships/slide" Target="slide1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4.xml"/><Relationship Id="rId5" Type="http://schemas.openxmlformats.org/officeDocument/2006/relationships/slide" Target="slide7.xml"/><Relationship Id="rId10" Type="http://schemas.openxmlformats.org/officeDocument/2006/relationships/image" Target="../media/image3.png"/><Relationship Id="rId4" Type="http://schemas.openxmlformats.org/officeDocument/2006/relationships/slide" Target="slide22.xml"/><Relationship Id="rId9" Type="http://schemas.openxmlformats.org/officeDocument/2006/relationships/slide" Target="slide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slide" Target="slide5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55.jpeg"/><Relationship Id="rId4" Type="http://schemas.openxmlformats.org/officeDocument/2006/relationships/slide" Target="slide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" Target="slide13.xml"/><Relationship Id="rId7" Type="http://schemas.openxmlformats.org/officeDocument/2006/relationships/image" Target="../media/image6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openxmlformats.org/officeDocument/2006/relationships/slide" Target="slide48.xml"/><Relationship Id="rId10" Type="http://schemas.openxmlformats.org/officeDocument/2006/relationships/image" Target="../media/image64.png"/><Relationship Id="rId4" Type="http://schemas.openxmlformats.org/officeDocument/2006/relationships/image" Target="../media/image55.jpeg"/><Relationship Id="rId9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13.xml"/><Relationship Id="rId7" Type="http://schemas.openxmlformats.org/officeDocument/2006/relationships/image" Target="../media/image6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slide" Target="slide48.xml"/><Relationship Id="rId4" Type="http://schemas.openxmlformats.org/officeDocument/2006/relationships/image" Target="../media/image55.jpeg"/><Relationship Id="rId9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48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58.xml"/><Relationship Id="rId7" Type="http://schemas.openxmlformats.org/officeDocument/2006/relationships/slide" Target="slide60.xml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59.xml"/><Relationship Id="rId10" Type="http://schemas.openxmlformats.org/officeDocument/2006/relationships/image" Target="../media/image12.jpeg"/><Relationship Id="rId4" Type="http://schemas.openxmlformats.org/officeDocument/2006/relationships/slide" Target="slide22.xml"/><Relationship Id="rId9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6.xml"/><Relationship Id="rId4" Type="http://schemas.openxmlformats.org/officeDocument/2006/relationships/slide" Target="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5" Type="http://schemas.openxmlformats.org/officeDocument/2006/relationships/slide" Target="slide55.xml"/><Relationship Id="rId4" Type="http://schemas.openxmlformats.org/officeDocument/2006/relationships/slide" Target="slide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6.xml"/><Relationship Id="rId4" Type="http://schemas.openxmlformats.org/officeDocument/2006/relationships/slide" Target="slide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pr.khabkrai.ru/" TargetMode="External"/><Relationship Id="rId4" Type="http://schemas.openxmlformats.org/officeDocument/2006/relationships/slide" Target="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pr.khabkrai.ru/Deyatelnost/Ekologiya/90" TargetMode="External"/><Relationship Id="rId5" Type="http://schemas.openxmlformats.org/officeDocument/2006/relationships/image" Target="../media/image71.png"/><Relationship Id="rId4" Type="http://schemas.openxmlformats.org/officeDocument/2006/relationships/slide" Target="slide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7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hyperlink" Target="http://ivep.as.khb.ru/" TargetMode="External"/><Relationship Id="rId4" Type="http://schemas.openxmlformats.org/officeDocument/2006/relationships/slide" Target="slide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3.xml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8.wdp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13" Type="http://schemas.openxmlformats.org/officeDocument/2006/relationships/slide" Target="slide71.xml"/><Relationship Id="rId18" Type="http://schemas.openxmlformats.org/officeDocument/2006/relationships/slide" Target="slide76.xml"/><Relationship Id="rId26" Type="http://schemas.openxmlformats.org/officeDocument/2006/relationships/slide" Target="slide61.xml"/><Relationship Id="rId3" Type="http://schemas.microsoft.com/office/2007/relationships/hdphoto" Target="../media/hdphoto8.wdp"/><Relationship Id="rId21" Type="http://schemas.openxmlformats.org/officeDocument/2006/relationships/slide" Target="slide79.xml"/><Relationship Id="rId7" Type="http://schemas.openxmlformats.org/officeDocument/2006/relationships/slide" Target="slide65.xml"/><Relationship Id="rId12" Type="http://schemas.openxmlformats.org/officeDocument/2006/relationships/slide" Target="slide70.xml"/><Relationship Id="rId17" Type="http://schemas.openxmlformats.org/officeDocument/2006/relationships/slide" Target="slide75.xml"/><Relationship Id="rId25" Type="http://schemas.openxmlformats.org/officeDocument/2006/relationships/image" Target="../media/image13.jpeg"/><Relationship Id="rId2" Type="http://schemas.openxmlformats.org/officeDocument/2006/relationships/image" Target="../media/image74.png"/><Relationship Id="rId16" Type="http://schemas.openxmlformats.org/officeDocument/2006/relationships/slide" Target="slide74.xml"/><Relationship Id="rId20" Type="http://schemas.openxmlformats.org/officeDocument/2006/relationships/slide" Target="slide7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11" Type="http://schemas.openxmlformats.org/officeDocument/2006/relationships/slide" Target="slide69.xml"/><Relationship Id="rId24" Type="http://schemas.openxmlformats.org/officeDocument/2006/relationships/slide" Target="slide82.xml"/><Relationship Id="rId5" Type="http://schemas.openxmlformats.org/officeDocument/2006/relationships/image" Target="../media/image75.jpeg"/><Relationship Id="rId15" Type="http://schemas.openxmlformats.org/officeDocument/2006/relationships/slide" Target="slide73.xml"/><Relationship Id="rId23" Type="http://schemas.openxmlformats.org/officeDocument/2006/relationships/slide" Target="slide81.xml"/><Relationship Id="rId10" Type="http://schemas.openxmlformats.org/officeDocument/2006/relationships/slide" Target="slide68.xml"/><Relationship Id="rId19" Type="http://schemas.openxmlformats.org/officeDocument/2006/relationships/slide" Target="slide77.xml"/><Relationship Id="rId4" Type="http://schemas.openxmlformats.org/officeDocument/2006/relationships/slide" Target="slide64.xml"/><Relationship Id="rId9" Type="http://schemas.openxmlformats.org/officeDocument/2006/relationships/slide" Target="slide67.xml"/><Relationship Id="rId14" Type="http://schemas.openxmlformats.org/officeDocument/2006/relationships/slide" Target="slide72.xml"/><Relationship Id="rId22" Type="http://schemas.openxmlformats.org/officeDocument/2006/relationships/slide" Target="slide80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13.jpeg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13.jpeg"/><Relationship Id="rId4" Type="http://schemas.microsoft.com/office/2007/relationships/hdphoto" Target="../media/hdphoto8.wdp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slide" Target="slide62.xml"/><Relationship Id="rId4" Type="http://schemas.openxmlformats.org/officeDocument/2006/relationships/image" Target="../media/image1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13.jpeg"/><Relationship Id="rId4" Type="http://schemas.microsoft.com/office/2007/relationships/hdphoto" Target="../media/hdphoto8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13.jpeg"/><Relationship Id="rId4" Type="http://schemas.microsoft.com/office/2007/relationships/hdphoto" Target="../media/hdphoto8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13.jpe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13.jpeg"/><Relationship Id="rId4" Type="http://schemas.microsoft.com/office/2007/relationships/hdphoto" Target="../media/hdphoto8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13.jpeg"/><Relationship Id="rId4" Type="http://schemas.microsoft.com/office/2007/relationships/hdphoto" Target="../media/hdphoto8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13.jpeg"/><Relationship Id="rId4" Type="http://schemas.microsoft.com/office/2007/relationships/hdphoto" Target="../media/hdphoto8.wdp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slide" Target="slide60.xml"/><Relationship Id="rId4" Type="http://schemas.openxmlformats.org/officeDocument/2006/relationships/image" Target="../media/image1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slide" Target="slide4.xml"/><Relationship Id="rId4" Type="http://schemas.openxmlformats.org/officeDocument/2006/relationships/slide" Target="slide8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" Target="slide85.xml"/><Relationship Id="rId7" Type="http://schemas.openxmlformats.org/officeDocument/2006/relationships/hyperlink" Target="https://www.culture.ru/movies/4327/razumnyi-kinematograf-tropoi-amurskogo-tigr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o-adlJUGrc" TargetMode="External"/><Relationship Id="rId5" Type="http://schemas.openxmlformats.org/officeDocument/2006/relationships/slide" Target="slide87.xml"/><Relationship Id="rId4" Type="http://schemas.openxmlformats.org/officeDocument/2006/relationships/slide" Target="slide4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://lglusi.ru/far-east/priroda-dikaya-i-ne-ochen/flora/lotos-komarova-dalnevostochnyiy-lotos" TargetMode="External"/><Relationship Id="rId3" Type="http://schemas.openxmlformats.org/officeDocument/2006/relationships/slide" Target="slide86.xml"/><Relationship Id="rId7" Type="http://schemas.openxmlformats.org/officeDocument/2006/relationships/hyperlink" Target="https://russia.travel/objects/281932/" TargetMode="External"/><Relationship Id="rId12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f.ru/species/amurskiy-tigr/vsye-ob-amurskom-tigre-khozyaine-taygi/" TargetMode="External"/><Relationship Id="rId11" Type="http://schemas.openxmlformats.org/officeDocument/2006/relationships/hyperlink" Target="https://russia.travel/objects/282024/" TargetMode="External"/><Relationship Id="rId5" Type="http://schemas.openxmlformats.org/officeDocument/2006/relationships/slide" Target="slide88.xml"/><Relationship Id="rId10" Type="http://schemas.openxmlformats.org/officeDocument/2006/relationships/hyperlink" Target="https://ecoportal.info/priroda-xabarovskogo-kraya/" TargetMode="External"/><Relationship Id="rId4" Type="http://schemas.openxmlformats.org/officeDocument/2006/relationships/slide" Target="slide4.xml"/><Relationship Id="rId9" Type="http://schemas.openxmlformats.org/officeDocument/2006/relationships/hyperlink" Target="https://russia.travel/objects/281942/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s://tvkultura.ru/brand/show/brand_id/26739/" TargetMode="External"/><Relationship Id="rId3" Type="http://schemas.openxmlformats.org/officeDocument/2006/relationships/slide" Target="slide87.xml"/><Relationship Id="rId7" Type="http://schemas.openxmlformats.org/officeDocument/2006/relationships/hyperlink" Target="https://okko.tv/movie/zlojj-dukh-jambuja" TargetMode="External"/><Relationship Id="rId12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ulture.ru/movies/668/dersu-uzala" TargetMode="External"/><Relationship Id="rId11" Type="http://schemas.openxmlformats.org/officeDocument/2006/relationships/image" Target="../media/image101.png"/><Relationship Id="rId5" Type="http://schemas.openxmlformats.org/officeDocument/2006/relationships/slide" Target="slide89.xml"/><Relationship Id="rId10" Type="http://schemas.openxmlformats.org/officeDocument/2006/relationships/image" Target="../media/image100.png"/><Relationship Id="rId4" Type="http://schemas.openxmlformats.org/officeDocument/2006/relationships/slide" Target="slide4.xml"/><Relationship Id="rId9" Type="http://schemas.openxmlformats.org/officeDocument/2006/relationships/image" Target="../media/image9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slide" Target="slide4.xml"/><Relationship Id="rId4" Type="http://schemas.openxmlformats.org/officeDocument/2006/relationships/slide" Target="slide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4.jpeg"/><Relationship Id="rId4" Type="http://schemas.openxmlformats.org/officeDocument/2006/relationships/slide" Target="slide9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slide" Target="slide4.xml"/><Relationship Id="rId4" Type="http://schemas.openxmlformats.org/officeDocument/2006/relationships/slide" Target="slide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slide" Target="slide4.xml"/><Relationship Id="rId4" Type="http://schemas.openxmlformats.org/officeDocument/2006/relationships/slide" Target="slide9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slide" Target="slide4.xml"/><Relationship Id="rId4" Type="http://schemas.openxmlformats.org/officeDocument/2006/relationships/slide" Target="slide9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slide" Target="slide4.xml"/><Relationship Id="rId4" Type="http://schemas.openxmlformats.org/officeDocument/2006/relationships/slide" Target="slide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slide" Target="slide4.xml"/><Relationship Id="rId4" Type="http://schemas.openxmlformats.org/officeDocument/2006/relationships/slide" Target="slide9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slide" Target="slide4.xml"/><Relationship Id="rId4" Type="http://schemas.openxmlformats.org/officeDocument/2006/relationships/slide" Target="slide9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slide" Target="slide4.xml"/><Relationship Id="rId4" Type="http://schemas.openxmlformats.org/officeDocument/2006/relationships/slide" Target="slide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slide" Target="slide4.xml"/><Relationship Id="rId4" Type="http://schemas.openxmlformats.org/officeDocument/2006/relationships/slide" Target="slide9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slide" Target="slide4.xml"/><Relationship Id="rId4" Type="http://schemas.openxmlformats.org/officeDocument/2006/relationships/slide" Target="slide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ирода Хаб. кр - 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619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836713"/>
            <a:ext cx="8640960" cy="864095"/>
          </a:xfrm>
          <a:effectLst>
            <a:softEdge rad="127000"/>
          </a:effectLst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</a:b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  <a:t>Министерство культуры Хабаровского края</a:t>
            </a:r>
            <a:b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</a:b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  <a:t>Дальневосточная государственная научная библиотека</a:t>
            </a:r>
            <a:b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</a:b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  <a:t>при поддержке Фонда Михаила Прохорова</a:t>
            </a:r>
            <a:b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</a:b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  <a:t/>
            </a:r>
            <a:b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</a:b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  <a:t/>
            </a:r>
            <a:b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Roboto" pitchFamily="2" charset="0"/>
              </a:rPr>
            </a:br>
            <a:endParaRPr lang="ru-RU" sz="1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Batang" panose="02030600000101010101" pitchFamily="18" charset="-127"/>
              <a:cs typeface="Roboto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7604" y="2204864"/>
            <a:ext cx="7128792" cy="350594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 lnSpcReduction="10000"/>
          </a:bodyPr>
          <a:lstStyle/>
          <a:p>
            <a:endParaRPr lang="ru-RU" sz="10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  <a:p>
            <a:endParaRPr lang="ru-RU" sz="10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anose="02040602050305030304" pitchFamily="18" charset="0"/>
              </a:rPr>
              <a:t>П Р И Р О Д 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anose="02040602050305030304" pitchFamily="18" charset="0"/>
            </a:endParaRPr>
          </a:p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anose="02040602050305030304" pitchFamily="18" charset="0"/>
              </a:rPr>
              <a:t>ХАБАРОВСКОГО КРАЯ</a:t>
            </a:r>
          </a:p>
          <a:p>
            <a:endParaRPr lang="ru-RU" sz="2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Электронный модуль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 </a:t>
            </a:r>
            <a:r>
              <a:rPr lang="ru-RU" sz="2400" i="1" dirty="0">
                <a:solidFill>
                  <a:schemeClr val="tx1"/>
                </a:solidFill>
                <a:latin typeface="Cambria" panose="02040503050406030204" pitchFamily="18" charset="0"/>
              </a:rPr>
              <a:t>помощь учителю </a:t>
            </a:r>
            <a:r>
              <a:rPr lang="ru-RU" sz="2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географии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 </a:t>
            </a:r>
            <a:r>
              <a:rPr lang="ru-RU" sz="2400" i="1" dirty="0">
                <a:solidFill>
                  <a:schemeClr val="tx1"/>
                </a:solidFill>
                <a:latin typeface="Cambria" panose="02040503050406030204" pitchFamily="18" charset="0"/>
              </a:rPr>
              <a:t>преподавании регионального </a:t>
            </a:r>
            <a:r>
              <a:rPr lang="ru-RU" sz="2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компонента</a:t>
            </a:r>
            <a:endParaRPr lang="ru-RU" sz="2400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</a:pPr>
            <a:endParaRPr lang="ru-RU" sz="24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144000" cy="900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5256584" cy="388843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None/>
            </a:pPr>
            <a:r>
              <a:rPr lang="ru-RU" sz="1700" dirty="0" smtClean="0">
                <a:latin typeface="Cambria" panose="02040503050406030204" pitchFamily="18" charset="0"/>
              </a:rPr>
              <a:t>Хабаровский край граничит с 6-ю субъектами Российской Федерации: </a:t>
            </a:r>
          </a:p>
          <a:p>
            <a:pPr marL="360000" indent="-360000" algn="just">
              <a:spcBef>
                <a:spcPts val="0"/>
              </a:spcBef>
              <a:buClr>
                <a:srgbClr val="9900CC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</a:rPr>
              <a:t>на севере – с </a:t>
            </a:r>
            <a:r>
              <a:rPr lang="ru-RU" sz="17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Магаданской областью</a:t>
            </a:r>
            <a:r>
              <a:rPr lang="ru-RU" sz="1700" dirty="0">
                <a:latin typeface="Cambria" panose="02040503050406030204" pitchFamily="18" charset="0"/>
              </a:rPr>
              <a:t>;</a:t>
            </a:r>
            <a:r>
              <a:rPr lang="ru-RU" sz="1700" dirty="0" smtClean="0">
                <a:latin typeface="Cambria" panose="02040503050406030204" pitchFamily="18" charset="0"/>
              </a:rPr>
              <a:t> </a:t>
            </a:r>
          </a:p>
          <a:p>
            <a:pPr marL="360000" indent="-360000" algn="just">
              <a:spcBef>
                <a:spcPts val="0"/>
              </a:spcBef>
              <a:buClr>
                <a:srgbClr val="9900CC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</a:rPr>
              <a:t>на западе – с </a:t>
            </a:r>
            <a:r>
              <a:rPr lang="ru-RU" sz="17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Республикой Саха (Якутия)</a:t>
            </a:r>
            <a:r>
              <a:rPr lang="ru-RU" sz="1700" dirty="0">
                <a:latin typeface="Cambria" panose="02040503050406030204" pitchFamily="18" charset="0"/>
              </a:rPr>
              <a:t>;</a:t>
            </a:r>
            <a:r>
              <a:rPr lang="ru-RU" sz="17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</a:p>
          <a:p>
            <a:pPr marL="360000" indent="-360000" algn="just">
              <a:spcBef>
                <a:spcPts val="0"/>
              </a:spcBef>
              <a:buClr>
                <a:srgbClr val="9900CC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</a:rPr>
              <a:t>на юго-западе – с </a:t>
            </a:r>
            <a:r>
              <a:rPr lang="ru-RU" sz="17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Амурской областью</a:t>
            </a:r>
            <a:r>
              <a:rPr lang="ru-RU" sz="1700" dirty="0" smtClean="0">
                <a:latin typeface="Cambria" panose="02040503050406030204" pitchFamily="18" charset="0"/>
              </a:rPr>
              <a:t> и </a:t>
            </a:r>
            <a:r>
              <a:rPr lang="ru-RU" sz="17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Еврейской автономной областью</a:t>
            </a:r>
            <a:r>
              <a:rPr lang="ru-RU" sz="1700" dirty="0">
                <a:latin typeface="Cambria" panose="02040503050406030204" pitchFamily="18" charset="0"/>
              </a:rPr>
              <a:t>;</a:t>
            </a:r>
            <a:endParaRPr lang="ru-RU" sz="1700" dirty="0" smtClean="0">
              <a:latin typeface="Cambria" panose="02040503050406030204" pitchFamily="18" charset="0"/>
            </a:endParaRPr>
          </a:p>
          <a:p>
            <a:pPr marL="360000" indent="-360000" algn="just">
              <a:spcBef>
                <a:spcPts val="0"/>
              </a:spcBef>
              <a:buClr>
                <a:srgbClr val="9900CC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</a:rPr>
              <a:t>на юге – с  </a:t>
            </a:r>
            <a:r>
              <a:rPr lang="ru-RU" sz="17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Приморским краем</a:t>
            </a:r>
            <a:r>
              <a:rPr lang="ru-RU" sz="1700" dirty="0">
                <a:latin typeface="Cambria" panose="02040503050406030204" pitchFamily="18" charset="0"/>
              </a:rPr>
              <a:t>;</a:t>
            </a:r>
            <a:r>
              <a:rPr lang="ru-RU" sz="1700" dirty="0" smtClean="0">
                <a:latin typeface="Cambria" panose="02040503050406030204" pitchFamily="18" charset="0"/>
              </a:rPr>
              <a:t> </a:t>
            </a:r>
          </a:p>
          <a:p>
            <a:pPr marL="360000" indent="-360000" algn="just">
              <a:spcBef>
                <a:spcPts val="0"/>
              </a:spcBef>
              <a:buClr>
                <a:srgbClr val="9900CC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</a:rPr>
              <a:t>на востоке – с </a:t>
            </a:r>
            <a:r>
              <a:rPr lang="ru-RU" sz="17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Сахалинской областью</a:t>
            </a:r>
            <a:r>
              <a:rPr lang="ru-RU" sz="1700" dirty="0" smtClean="0">
                <a:latin typeface="Cambria" panose="02040503050406030204" pitchFamily="18" charset="0"/>
              </a:rPr>
              <a:t> (отделённый от неё мелководным Татарским проливом).</a:t>
            </a:r>
            <a:endParaRPr lang="ru-RU" sz="1700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2360" y="6376972"/>
            <a:ext cx="1080120" cy="360000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244408" y="132483"/>
            <a:ext cx="792000" cy="792000"/>
            <a:chOff x="6851461" y="4651618"/>
            <a:chExt cx="1656184" cy="1728192"/>
          </a:xfrm>
          <a:solidFill>
            <a:srgbClr val="FF9966"/>
          </a:solidFill>
        </p:grpSpPr>
        <p:sp>
          <p:nvSpPr>
            <p:cNvPr id="14" name="Овал 13"/>
            <p:cNvSpPr/>
            <p:nvPr/>
          </p:nvSpPr>
          <p:spPr>
            <a:xfrm>
              <a:off x="6851461" y="4651618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15244" y="4859024"/>
              <a:ext cx="801651" cy="1382554"/>
            </a:xfrm>
            <a:prstGeom prst="rect">
              <a:avLst/>
            </a:prstGeom>
            <a:grpFill/>
          </p:spPr>
        </p:pic>
      </p:grpSp>
      <p:pic>
        <p:nvPicPr>
          <p:cNvPr id="1028" name="Picture 4" descr="Бюджет Хабаровского кра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219" y="1363689"/>
            <a:ext cx="3212251" cy="4212000"/>
          </a:xfrm>
          <a:prstGeom prst="rect">
            <a:avLst/>
          </a:prstGeom>
          <a:ln w="38100" cap="sq">
            <a:solidFill>
              <a:srgbClr val="99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145083"/>
            <a:ext cx="51845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9900CC"/>
              </a:buClr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юго-западе край также имеет участок государственной границы с </a:t>
            </a:r>
            <a:r>
              <a:rPr lang="ru-RU" sz="1700" dirty="0">
                <a:solidFill>
                  <a:srgbClr val="9900CC"/>
                </a:solidFill>
                <a:latin typeface="Cambria" panose="02040503050406030204" pitchFamily="18" charset="0"/>
              </a:rPr>
              <a:t>Китайской Народной Республикой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 протяжённостью более 200 км (по р. Уссури и </a:t>
            </a:r>
            <a:r>
              <a:rPr lang="ru-RU" sz="1700" dirty="0" err="1">
                <a:solidFill>
                  <a:prstClr val="black"/>
                </a:solidFill>
                <a:latin typeface="Cambria" panose="02040503050406030204" pitchFamily="18" charset="0"/>
              </a:rPr>
              <a:t>Казакевичевой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 (Амурской) протоке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р. Амур).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74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" y="0"/>
            <a:ext cx="9143997" cy="126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04056"/>
            <a:ext cx="8219256" cy="1016832"/>
          </a:xfrm>
        </p:spPr>
        <p:txBody>
          <a:bodyPr anchor="t">
            <a:noAutofit/>
          </a:bodyPr>
          <a:lstStyle/>
          <a:p>
            <a:pPr lvl="0" indent="-432000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11.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319220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Юго-западное побережье Охотского моря нередко называют «берегом миражей». Что является причиной возникновения здесь удивительных оптических эффектов в атмосфере?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Asiatisches Streifenhoernchen (cropped)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508104" y="3717032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6071" y="3645024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сильная облачность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6070" y="4509120"/>
            <a:ext cx="4842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перемещение над морем воздушных масс с нижним тонким слоем очень холодного воздуха и верхним тёплым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66071" y="4077072"/>
            <a:ext cx="2062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густые туманы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4806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812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" y="0"/>
            <a:ext cx="9143997" cy="126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0040"/>
            <a:ext cx="8219256" cy="1016832"/>
          </a:xfrm>
        </p:spPr>
        <p:txBody>
          <a:bodyPr anchor="t">
            <a:noAutofit/>
          </a:bodyPr>
          <a:lstStyle/>
          <a:p>
            <a:pPr lvl="0" indent="-432000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12.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1" name="Прямоугольник 10"/>
          <p:cNvSpPr/>
          <p:nvPr/>
        </p:nvSpPr>
        <p:spPr>
          <a:xfrm>
            <a:off x="359533" y="2247491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Дальневосточная тайга – самый большой в мире лес. В нём насчитывается около 800 видов </a:t>
            </a:r>
            <a:r>
              <a:rPr lang="en-US" i="1" dirty="0" smtClean="0">
                <a:latin typeface="Cambria" panose="02040503050406030204" pitchFamily="18" charset="0"/>
              </a:rPr>
              <a:t>&lt;…</a:t>
            </a:r>
            <a:r>
              <a:rPr lang="ru-RU" i="1" dirty="0" smtClean="0">
                <a:latin typeface="Cambria" panose="02040503050406030204" pitchFamily="18" charset="0"/>
              </a:rPr>
              <a:t>.</a:t>
            </a:r>
            <a:r>
              <a:rPr lang="en-US" i="1" dirty="0" smtClean="0">
                <a:latin typeface="Cambria" panose="02040503050406030204" pitchFamily="18" charset="0"/>
              </a:rPr>
              <a:t>&gt;</a:t>
            </a:r>
            <a:r>
              <a:rPr lang="ru-RU" i="1" dirty="0" smtClean="0">
                <a:latin typeface="Cambria" panose="02040503050406030204" pitchFamily="18" charset="0"/>
              </a:rPr>
              <a:t>. Чего?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0312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C:\Users\AndrusenkoAV\Desktop\unnam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429000"/>
            <a:ext cx="3168352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084168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93832" y="3645024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цветов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93832" y="4643844"/>
            <a:ext cx="3002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деревьев и кустарников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93832" y="4161335"/>
            <a:ext cx="120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грибов</a:t>
            </a:r>
          </a:p>
        </p:txBody>
      </p:sp>
    </p:spTree>
    <p:extLst>
      <p:ext uri="{BB962C8B-B14F-4D97-AF65-F5344CB8AC3E}">
        <p14:creationId xmlns="" xmlns:p14="http://schemas.microsoft.com/office/powerpoint/2010/main" val="4676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09414"/>
            <a:ext cx="8964488" cy="114300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latin typeface="Cambria" panose="02040503050406030204" pitchFamily="18" charset="0"/>
              </a:rPr>
              <a:t>                  </a:t>
            </a:r>
            <a:r>
              <a:rPr lang="ru-RU" sz="2000" b="1" dirty="0" smtClean="0">
                <a:solidFill>
                  <a:srgbClr val="A50021"/>
                </a:solidFill>
                <a:latin typeface="Cambria" panose="02040503050406030204" pitchFamily="18" charset="0"/>
              </a:rPr>
              <a:t>Дальневосточная государственная научная</a:t>
            </a:r>
            <a:r>
              <a:rPr lang="en-US" sz="2000" b="1" dirty="0" smtClean="0">
                <a:solidFill>
                  <a:srgbClr val="A50021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rgbClr val="A50021"/>
                </a:solidFill>
                <a:latin typeface="Cambria" panose="02040503050406030204" pitchFamily="18" charset="0"/>
              </a:rPr>
              <a:t>библиотека</a:t>
            </a:r>
            <a:br>
              <a:rPr lang="ru-RU" sz="2000" b="1" dirty="0" smtClean="0">
                <a:solidFill>
                  <a:srgbClr val="A50021"/>
                </a:solidFill>
                <a:latin typeface="Cambria" panose="02040503050406030204" pitchFamily="18" charset="0"/>
              </a:rPr>
            </a:br>
            <a:r>
              <a:rPr lang="en-US" sz="2000" b="1" dirty="0" smtClean="0">
                <a:solidFill>
                  <a:srgbClr val="A50021"/>
                </a:solidFill>
                <a:latin typeface="Cambria" panose="02040503050406030204" pitchFamily="18" charset="0"/>
                <a:hlinkClick r:id="rId2"/>
              </a:rPr>
              <a:t>www.fessl.ru</a:t>
            </a:r>
            <a:endParaRPr lang="ru-RU" sz="2000" b="1" dirty="0">
              <a:solidFill>
                <a:srgbClr val="A5002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>
              <a:latin typeface="Cambria" panose="0204050305040603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Презентацию подготовили сотрудники Центра информационно-библиографического обслуживания, библиографии и краеведения: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dirty="0" smtClean="0">
              <a:latin typeface="Cambria" panose="0204050305040603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Составитель:</a:t>
            </a:r>
            <a:endParaRPr lang="ru-RU" sz="1800" dirty="0">
              <a:latin typeface="Cambria" panose="0204050305040603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i="1" dirty="0" err="1" smtClean="0">
                <a:solidFill>
                  <a:srgbClr val="9900CC"/>
                </a:solidFill>
                <a:latin typeface="Cambria" panose="02040503050406030204" pitchFamily="18" charset="0"/>
              </a:rPr>
              <a:t>Ястребова</a:t>
            </a:r>
            <a:r>
              <a:rPr lang="ru-RU" sz="1800" b="1" i="1" dirty="0" smtClean="0">
                <a:solidFill>
                  <a:srgbClr val="9900CC"/>
                </a:solidFill>
                <a:latin typeface="Cambria" panose="02040503050406030204" pitchFamily="18" charset="0"/>
              </a:rPr>
              <a:t> Юлия Викторовна</a:t>
            </a:r>
            <a:r>
              <a:rPr lang="ru-RU" sz="1800" i="1" dirty="0" smtClean="0">
                <a:latin typeface="Cambria" panose="02040503050406030204" pitchFamily="18" charset="0"/>
              </a:rPr>
              <a:t> – библиограф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800" dirty="0" smtClean="0">
              <a:latin typeface="Cambria" panose="0204050305040603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Компьютерная поддержка: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9900CC"/>
                </a:solidFill>
                <a:latin typeface="Cambria" panose="02040503050406030204" pitchFamily="18" charset="0"/>
              </a:rPr>
              <a:t>Щербакова Анна Александровна</a:t>
            </a:r>
            <a:r>
              <a:rPr lang="ru-RU" sz="1800" i="1" dirty="0" smtClean="0">
                <a:latin typeface="Cambria" panose="02040503050406030204" pitchFamily="18" charset="0"/>
              </a:rPr>
              <a:t> – библиограф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i="1" dirty="0" smtClean="0"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800" i="1" dirty="0"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800" i="1" dirty="0" smtClean="0">
              <a:latin typeface="Cambria" panose="0204050305040603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 Тел.: (4212) </a:t>
            </a:r>
            <a:r>
              <a:rPr lang="ru-RU" sz="1800" dirty="0" smtClean="0">
                <a:solidFill>
                  <a:srgbClr val="0000FF"/>
                </a:solidFill>
                <a:latin typeface="Cambria" panose="02040503050406030204" pitchFamily="18" charset="0"/>
              </a:rPr>
              <a:t>32-63-67</a:t>
            </a:r>
            <a:r>
              <a:rPr lang="ru-RU" sz="1800" dirty="0" smtClean="0">
                <a:latin typeface="Cambria" panose="02040503050406030204" pitchFamily="18" charset="0"/>
              </a:rPr>
              <a:t> </a:t>
            </a:r>
            <a:endParaRPr lang="ru-RU" sz="18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0316"/>
            <a:ext cx="1524000" cy="95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2070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144000" cy="9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836712"/>
            <a:ext cx="864096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Природное районирование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740" t="8579" r="5161" b="20083"/>
          <a:stretch/>
        </p:blipFill>
        <p:spPr bwMode="auto">
          <a:xfrm>
            <a:off x="6516216" y="1125304"/>
            <a:ext cx="246329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6192688" cy="5688631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dirty="0">
                <a:latin typeface="Cambria" panose="02040503050406030204" pitchFamily="18" charset="0"/>
              </a:rPr>
              <a:t>В пределах края выделяется </a:t>
            </a:r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</a:rPr>
              <a:t>8</a:t>
            </a:r>
            <a:r>
              <a:rPr lang="ru-RU" sz="1700" dirty="0">
                <a:latin typeface="Cambria" panose="02040503050406030204" pitchFamily="18" charset="0"/>
              </a:rPr>
              <a:t> крупных </a:t>
            </a:r>
            <a:r>
              <a:rPr lang="ru-RU" sz="1700" dirty="0" smtClean="0">
                <a:latin typeface="Cambria" panose="02040503050406030204" pitchFamily="18" charset="0"/>
              </a:rPr>
              <a:t>природных районов:</a:t>
            </a:r>
            <a:endParaRPr lang="ru-RU" sz="1700" dirty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Северные</a:t>
            </a:r>
            <a:r>
              <a:rPr lang="ru-RU" sz="1700" b="1" dirty="0" smtClean="0">
                <a:latin typeface="Cambria" panose="02040503050406030204" pitchFamily="18" charset="0"/>
              </a:rPr>
              <a:t>: </a:t>
            </a:r>
            <a:r>
              <a:rPr lang="ru-RU" sz="1700" dirty="0" smtClean="0">
                <a:latin typeface="Cambria" panose="02040503050406030204" pitchFamily="18" charset="0"/>
              </a:rPr>
              <a:t>Сунтар-</a:t>
            </a:r>
            <a:r>
              <a:rPr lang="ru-RU" sz="1700" dirty="0" err="1" smtClean="0">
                <a:latin typeface="Cambria" panose="02040503050406030204" pitchFamily="18" charset="0"/>
              </a:rPr>
              <a:t>Хаятинский</a:t>
            </a:r>
            <a:r>
              <a:rPr lang="en-US" sz="1700" dirty="0" smtClean="0">
                <a:latin typeface="Cambria" panose="02040503050406030204" pitchFamily="18" charset="0"/>
              </a:rPr>
              <a:t> (I)</a:t>
            </a:r>
            <a:r>
              <a:rPr lang="ru-RU" sz="1700" dirty="0" smtClean="0">
                <a:latin typeface="Cambria" panose="02040503050406030204" pitchFamily="18" charset="0"/>
              </a:rPr>
              <a:t>, </a:t>
            </a:r>
            <a:r>
              <a:rPr lang="ru-RU" sz="1700" dirty="0" err="1" smtClean="0">
                <a:latin typeface="Cambria" panose="02040503050406030204" pitchFamily="18" charset="0"/>
              </a:rPr>
              <a:t>Учуро</a:t>
            </a:r>
            <a:r>
              <a:rPr lang="ru-RU" sz="1700" dirty="0" smtClean="0">
                <a:latin typeface="Cambria" panose="02040503050406030204" pitchFamily="18" charset="0"/>
              </a:rPr>
              <a:t>-Майский</a:t>
            </a:r>
            <a:r>
              <a:rPr lang="en-US" sz="1700" dirty="0" smtClean="0">
                <a:latin typeface="Cambria" panose="02040503050406030204" pitchFamily="18" charset="0"/>
              </a:rPr>
              <a:t> (II)</a:t>
            </a:r>
            <a:r>
              <a:rPr lang="ru-RU" sz="1700" dirty="0" smtClean="0">
                <a:latin typeface="Cambria" panose="02040503050406030204" pitchFamily="18" charset="0"/>
              </a:rPr>
              <a:t>, </a:t>
            </a:r>
            <a:r>
              <a:rPr lang="ru-RU" sz="1700" dirty="0" err="1" smtClean="0">
                <a:latin typeface="Cambria" panose="02040503050406030204" pitchFamily="18" charset="0"/>
              </a:rPr>
              <a:t>Джугджурский</a:t>
            </a:r>
            <a:r>
              <a:rPr lang="en-US" sz="1700" dirty="0" smtClean="0">
                <a:latin typeface="Cambria" panose="02040503050406030204" pitchFamily="18" charset="0"/>
              </a:rPr>
              <a:t> (III)</a:t>
            </a:r>
            <a:r>
              <a:rPr lang="ru-RU" sz="1700" dirty="0" smtClean="0">
                <a:latin typeface="Cambria" panose="02040503050406030204" pitchFamily="18" charset="0"/>
              </a:rPr>
              <a:t>,</a:t>
            </a:r>
            <a:r>
              <a:rPr lang="en-US" sz="1700" dirty="0" smtClean="0">
                <a:latin typeface="Cambria" panose="02040503050406030204" pitchFamily="18" charset="0"/>
              </a:rPr>
              <a:t> </a:t>
            </a:r>
            <a:r>
              <a:rPr lang="ru-RU" sz="1700" dirty="0" err="1" smtClean="0">
                <a:latin typeface="Cambria" panose="02040503050406030204" pitchFamily="18" charset="0"/>
              </a:rPr>
              <a:t>Удской</a:t>
            </a:r>
            <a:r>
              <a:rPr lang="en-US" sz="1700" dirty="0" smtClean="0">
                <a:latin typeface="Cambria" panose="02040503050406030204" pitchFamily="18" charset="0"/>
              </a:rPr>
              <a:t> (IV), </a:t>
            </a:r>
            <a:r>
              <a:rPr lang="ru-RU" sz="1700" dirty="0" err="1" smtClean="0">
                <a:latin typeface="Cambria" panose="02040503050406030204" pitchFamily="18" charset="0"/>
              </a:rPr>
              <a:t>Буреинско-Баджальский</a:t>
            </a:r>
            <a:r>
              <a:rPr lang="en-US" sz="1700" dirty="0" smtClean="0">
                <a:latin typeface="Cambria" panose="02040503050406030204" pitchFamily="18" charset="0"/>
              </a:rPr>
              <a:t> (V).</a:t>
            </a:r>
            <a:endParaRPr lang="ru-RU" sz="1700" dirty="0" smtClean="0"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dirty="0" smtClean="0">
                <a:latin typeface="Cambria" panose="02040503050406030204" pitchFamily="18" charset="0"/>
              </a:rPr>
              <a:t>Для </a:t>
            </a:r>
            <a:r>
              <a:rPr lang="ru-RU" sz="1700" dirty="0">
                <a:latin typeface="Cambria" panose="02040503050406030204" pitchFamily="18" charset="0"/>
              </a:rPr>
              <a:t>северных природных районов характерны: горный рельеф, однообразные </a:t>
            </a:r>
            <a:r>
              <a:rPr lang="ru-RU" sz="1700" dirty="0" smtClean="0">
                <a:latin typeface="Cambria" panose="02040503050406030204" pitchFamily="18" charset="0"/>
              </a:rPr>
              <a:t>ландшафты, суровые </a:t>
            </a:r>
            <a:r>
              <a:rPr lang="ru-RU" sz="1700" dirty="0">
                <a:latin typeface="Cambria" panose="02040503050406030204" pitchFamily="18" charset="0"/>
              </a:rPr>
              <a:t>климатические </a:t>
            </a:r>
            <a:r>
              <a:rPr lang="ru-RU" sz="1700" dirty="0" smtClean="0">
                <a:latin typeface="Cambria" panose="02040503050406030204" pitchFamily="18" charset="0"/>
              </a:rPr>
              <a:t>условия, многолетняя мерзлота, </a:t>
            </a:r>
            <a:r>
              <a:rPr lang="ru-RU" sz="1700" dirty="0">
                <a:latin typeface="Cambria" panose="02040503050406030204" pitchFamily="18" charset="0"/>
              </a:rPr>
              <a:t>небогатый видовой состав растений и животных. Территория </a:t>
            </a:r>
            <a:r>
              <a:rPr lang="ru-RU" sz="1700" dirty="0" smtClean="0">
                <a:latin typeface="Cambria" panose="02040503050406030204" pitchFamily="18" charset="0"/>
              </a:rPr>
              <a:t>богата </a:t>
            </a:r>
            <a:r>
              <a:rPr lang="ru-RU" sz="1700" dirty="0">
                <a:latin typeface="Cambria" panose="02040503050406030204" pitchFamily="18" charset="0"/>
              </a:rPr>
              <a:t>минеральными ресурсами, особенно золотом и платиной.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Южные</a:t>
            </a:r>
            <a:r>
              <a:rPr lang="ru-RU" sz="1700" dirty="0" smtClean="0">
                <a:latin typeface="Cambria" panose="02040503050406030204" pitchFamily="18" charset="0"/>
              </a:rPr>
              <a:t>: </a:t>
            </a:r>
            <a:r>
              <a:rPr lang="ru-RU" sz="1700" dirty="0" err="1" smtClean="0">
                <a:latin typeface="Cambria" panose="02040503050406030204" pitchFamily="18" charset="0"/>
              </a:rPr>
              <a:t>Нижнеамурский</a:t>
            </a:r>
            <a:r>
              <a:rPr lang="en-US" sz="1700" dirty="0" smtClean="0">
                <a:latin typeface="Cambria" panose="02040503050406030204" pitchFamily="18" charset="0"/>
              </a:rPr>
              <a:t> (VI)</a:t>
            </a:r>
            <a:r>
              <a:rPr lang="ru-RU" sz="1700" dirty="0" smtClean="0">
                <a:latin typeface="Cambria" panose="02040503050406030204" pitchFamily="18" charset="0"/>
              </a:rPr>
              <a:t>,</a:t>
            </a:r>
            <a:r>
              <a:rPr lang="ru-RU" sz="1700" b="1" dirty="0" smtClean="0">
                <a:latin typeface="Cambria" panose="02040503050406030204" pitchFamily="18" charset="0"/>
              </a:rPr>
              <a:t> </a:t>
            </a:r>
            <a:r>
              <a:rPr lang="ru-RU" sz="1700" dirty="0" err="1" smtClean="0">
                <a:latin typeface="Cambria" panose="02040503050406030204" pitchFamily="18" charset="0"/>
              </a:rPr>
              <a:t>Среднеамурский</a:t>
            </a:r>
            <a:r>
              <a:rPr lang="en-US" sz="1700" dirty="0" smtClean="0">
                <a:latin typeface="Cambria" panose="02040503050406030204" pitchFamily="18" charset="0"/>
              </a:rPr>
              <a:t> (VII)</a:t>
            </a:r>
            <a:r>
              <a:rPr lang="ru-RU" sz="1700" dirty="0" smtClean="0">
                <a:latin typeface="Cambria" panose="02040503050406030204" pitchFamily="18" charset="0"/>
              </a:rPr>
              <a:t>, Сихотэ-Алинский</a:t>
            </a:r>
            <a:r>
              <a:rPr lang="en-US" sz="1700" dirty="0" smtClean="0">
                <a:latin typeface="Cambria" panose="02040503050406030204" pitchFamily="18" charset="0"/>
              </a:rPr>
              <a:t> (VIII)</a:t>
            </a:r>
            <a:r>
              <a:rPr lang="ru-RU" sz="1700" dirty="0" smtClean="0">
                <a:latin typeface="Cambria" panose="02040503050406030204" pitchFamily="18" charset="0"/>
              </a:rPr>
              <a:t>.</a:t>
            </a:r>
            <a:endParaRPr lang="ru-RU" sz="1700" dirty="0"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dirty="0">
                <a:latin typeface="Cambria" panose="02040503050406030204" pitchFamily="18" charset="0"/>
              </a:rPr>
              <a:t>Для южных природных районов характерны: сочетание горных и равнинных территорий, более мягкий климат, разнообразные ландшафты, обширный видовой состав растений и животных. </a:t>
            </a:r>
            <a:r>
              <a:rPr lang="ru-RU" sz="1700" dirty="0" smtClean="0">
                <a:latin typeface="Cambria" panose="02040503050406030204" pitchFamily="18" charset="0"/>
              </a:rPr>
              <a:t>Районы богаты разнообразными ресурсами, особенно лесными и земельными.</a:t>
            </a:r>
          </a:p>
          <a:p>
            <a:pPr marL="0" indent="-360000" algn="just">
              <a:spcBef>
                <a:spcPts val="0"/>
              </a:spcBef>
              <a:buNone/>
            </a:pPr>
            <a:endParaRPr lang="ru-RU" sz="2400" dirty="0" smtClean="0">
              <a:latin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 smtClean="0">
              <a:latin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2360" y="6411873"/>
            <a:ext cx="1080120" cy="360000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8240190" y="101444"/>
            <a:ext cx="792000" cy="792000"/>
            <a:chOff x="6851461" y="4651618"/>
            <a:chExt cx="1656184" cy="1728192"/>
          </a:xfrm>
          <a:solidFill>
            <a:srgbClr val="FF9966"/>
          </a:solidFill>
        </p:grpSpPr>
        <p:sp>
          <p:nvSpPr>
            <p:cNvPr id="13" name="Овал 12"/>
            <p:cNvSpPr/>
            <p:nvPr/>
          </p:nvSpPr>
          <p:spPr>
            <a:xfrm>
              <a:off x="6851461" y="4651618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4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15244" y="4859024"/>
              <a:ext cx="801651" cy="138255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="" xmlns:p14="http://schemas.microsoft.com/office/powerpoint/2010/main" val="2562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144000" cy="9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836712"/>
            <a:ext cx="8568952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История развития природы края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833084" cy="936104"/>
          </a:xfrm>
        </p:spPr>
        <p:txBody>
          <a:bodyPr>
            <a:normAutofit fontScale="92500" lnSpcReduction="20000"/>
          </a:bodyPr>
          <a:lstStyle/>
          <a:p>
            <a:pPr marL="0" indent="-360000" algn="just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Cambria" panose="02040503050406030204" pitchFamily="18" charset="0"/>
              </a:rPr>
              <a:t>За миллионы лет территория Хабаровского края претерпела существенные изменения под воздействием глобальных природных процессов, прежде всего тектонических движений и преобразований климата.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4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276872"/>
            <a:ext cx="612068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В палеозое часть территории края занимало море, в которое впадали реки, бравшие начало в Центральной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Азии.</a:t>
            </a:r>
          </a:p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Наиболее существенные преобразования происходили на морских побережьях. Уровень моря снизился по сравнению с современным более чем на 100 м. Обширные пространства, занятые сейчас морем, были сушей. Берег моря был в 100-150 км от его современного положения.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Шантарские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острова были частью материка.</a:t>
            </a:r>
          </a:p>
          <a:p>
            <a:pPr lvl="0"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Большую роль в формировании территории играли вулканизм и оледенение. Особенно крупным было оледенение на Сунтар-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Хаяте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lvl="0"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Медленные изменения природы, называемые глобальными, продолжаются на территории края и в наши дни.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027" name="Picture 3" descr="C:\Users\AndrusenkoAV\Desktop\ПРИРОДА-грант\Новая папка\г(ист.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0786" t="9119" r="35521" b="71922"/>
          <a:stretch>
            <a:fillRect/>
          </a:stretch>
        </p:blipFill>
        <p:spPr bwMode="auto">
          <a:xfrm>
            <a:off x="6876256" y="2276872"/>
            <a:ext cx="1263600" cy="14040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3" name="Picture 3" descr="C:\Users\AndrusenkoAV\Desktop\ПРИРОДА-грант\Новая папка\г(ист.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67339" t="50829" r="10554" b="30212"/>
          <a:stretch/>
        </p:blipFill>
        <p:spPr bwMode="auto">
          <a:xfrm>
            <a:off x="7508057" y="4005064"/>
            <a:ext cx="1245861" cy="1404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6" name="Стрелка вправо с вырезом 15"/>
          <p:cNvSpPr/>
          <p:nvPr/>
        </p:nvSpPr>
        <p:spPr>
          <a:xfrm>
            <a:off x="6372200" y="2420888"/>
            <a:ext cx="396000" cy="108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7020272" y="4221088"/>
            <a:ext cx="396000" cy="108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740352" y="6304964"/>
            <a:ext cx="1080120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100392" y="116632"/>
            <a:ext cx="900000" cy="900000"/>
            <a:chOff x="6851461" y="4651618"/>
            <a:chExt cx="1656184" cy="1728192"/>
          </a:xfrm>
          <a:solidFill>
            <a:srgbClr val="FF9966"/>
          </a:solidFill>
        </p:grpSpPr>
        <p:sp>
          <p:nvSpPr>
            <p:cNvPr id="18" name="Овал 17"/>
            <p:cNvSpPr/>
            <p:nvPr/>
          </p:nvSpPr>
          <p:spPr>
            <a:xfrm>
              <a:off x="6851461" y="4651618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9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15244" y="4859024"/>
              <a:ext cx="801651" cy="138255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="" xmlns:p14="http://schemas.microsoft.com/office/powerpoint/2010/main" val="40001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C99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1"/>
            <a:ext cx="9144000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168860"/>
            <a:ext cx="8640960" cy="4536504"/>
          </a:xfrm>
        </p:spPr>
        <p:txBody>
          <a:bodyPr>
            <a:normAutofit/>
          </a:bodyPr>
          <a:lstStyle/>
          <a:p>
            <a:pPr marL="432000" indent="-432000" algn="just">
              <a:spcBef>
                <a:spcPts val="0"/>
              </a:spcBef>
              <a:spcAft>
                <a:spcPts val="1200"/>
              </a:spcAft>
              <a:buClr>
                <a:srgbClr val="CC9900"/>
              </a:buCl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3" action="ppaction://hlinksldjump"/>
              </a:rPr>
              <a:t>Геологическое строение и тектонические структуры</a:t>
            </a:r>
          </a:p>
          <a:p>
            <a:pPr marL="432000" indent="-432000" algn="just">
              <a:spcBef>
                <a:spcPts val="0"/>
              </a:spcBef>
              <a:spcAft>
                <a:spcPts val="1200"/>
              </a:spcAft>
              <a:buClr>
                <a:srgbClr val="CC9900"/>
              </a:buCl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4" action="ppaction://hlinksldjump"/>
              </a:rPr>
              <a:t>Современный рельеф края и рельефообразующие процессы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marL="432000" indent="-432000" algn="just">
              <a:spcBef>
                <a:spcPts val="0"/>
              </a:spcBef>
              <a:spcAft>
                <a:spcPts val="1200"/>
              </a:spcAft>
              <a:buClr>
                <a:srgbClr val="CC9900"/>
              </a:buCl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3" action="ppaction://hlinksldjump"/>
              </a:rPr>
              <a:t>Геоморфологические провинции</a:t>
            </a:r>
          </a:p>
          <a:p>
            <a:pPr marL="432000" indent="-432000" algn="just">
              <a:spcBef>
                <a:spcPts val="0"/>
              </a:spcBef>
              <a:spcAft>
                <a:spcPts val="1200"/>
              </a:spcAft>
              <a:buClr>
                <a:srgbClr val="CC9900"/>
              </a:buCl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5" action="ppaction://hlinksldjump"/>
              </a:rPr>
              <a:t>Почвенное районирование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marL="432000" indent="-432000" algn="just">
              <a:spcBef>
                <a:spcPts val="0"/>
              </a:spcBef>
              <a:spcAft>
                <a:spcPts val="1200"/>
              </a:spcAft>
              <a:buClr>
                <a:srgbClr val="CC9900"/>
              </a:buCl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6" action="ppaction://hlinksldjump"/>
              </a:rPr>
              <a:t>Полезные ископаемые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З  Е  М  Л  Я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367946" y="4437112"/>
            <a:ext cx="1620000" cy="1620000"/>
            <a:chOff x="7152054" y="4901480"/>
            <a:chExt cx="1656184" cy="1728192"/>
          </a:xfrm>
        </p:grpSpPr>
        <p:sp>
          <p:nvSpPr>
            <p:cNvPr id="13" name="Овал 12"/>
            <p:cNvSpPr/>
            <p:nvPr/>
          </p:nvSpPr>
          <p:spPr>
            <a:xfrm>
              <a:off x="7152054" y="4901480"/>
              <a:ext cx="1656184" cy="1728192"/>
            </a:xfrm>
            <a:prstGeom prst="ellips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4" name="Picture 12" descr="C:\Users\AndrusenkoAV\Desktop\ПРИРОДА - презентация\kisspng-computer-icons-mountain-clip-art-mountain-path-5b200945221cc3.1748877115288261811397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6644" y="5072073"/>
              <a:ext cx="1361606" cy="1361606"/>
            </a:xfrm>
            <a:prstGeom prst="rect">
              <a:avLst/>
            </a:prstGeom>
            <a:noFill/>
          </p:spPr>
        </p:pic>
      </p:grpSp>
      <p:pic>
        <p:nvPicPr>
          <p:cNvPr id="10" name="Picture 2" descr="E:\Moloko\Работа\грант природа\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" y="0"/>
            <a:ext cx="9143993" cy="90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637886" y="6281152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9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778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43993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792088"/>
          </a:xfrm>
        </p:spPr>
        <p:txBody>
          <a:bodyPr anchor="t">
            <a:noAutofit/>
          </a:bodyPr>
          <a:lstStyle/>
          <a:p>
            <a:pPr>
              <a:lnSpc>
                <a:spcPts val="2400"/>
              </a:lnSpc>
            </a:pPr>
            <a:r>
              <a:rPr lang="ru-RU" sz="2600" b="1" dirty="0" smtClean="0">
                <a:latin typeface="Cambria" pitchFamily="18" charset="0"/>
              </a:rPr>
              <a:t>Геологическое строение</a:t>
            </a:r>
            <a:br>
              <a:rPr lang="ru-RU" sz="2600" b="1" dirty="0" smtClean="0">
                <a:latin typeface="Cambria" pitchFamily="18" charset="0"/>
              </a:rPr>
            </a:br>
            <a:r>
              <a:rPr lang="ru-RU" sz="2600" b="1" dirty="0" smtClean="0">
                <a:latin typeface="Cambria" pitchFamily="18" charset="0"/>
              </a:rPr>
              <a:t>и тектонические структуры</a:t>
            </a:r>
            <a:endParaRPr lang="ru-RU" sz="2600" b="1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543" y="1700808"/>
            <a:ext cx="87849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buClr>
                <a:srgbClr val="CC990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Территория края характеризуется сложным строением. Прежде всего это проявляется в возрасте горных пород – от архейских (наиболее древних на Земле) до четвертичных (самых молодых).</a:t>
            </a:r>
          </a:p>
          <a:p>
            <a:pPr indent="-360000" algn="just">
              <a:spcAft>
                <a:spcPts val="600"/>
              </a:spcAft>
              <a:buClr>
                <a:srgbClr val="CC990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Самые древние породы (их возраст составляет 3,5 млрд лет) расположены на </a:t>
            </a:r>
            <a:r>
              <a:rPr lang="ru-RU" sz="1700" dirty="0" err="1" smtClean="0">
                <a:latin typeface="Cambria" pitchFamily="18" charset="0"/>
              </a:rPr>
              <a:t>Алданском</a:t>
            </a:r>
            <a:r>
              <a:rPr lang="ru-RU" sz="1700" dirty="0" smtClean="0">
                <a:latin typeface="Cambria" pitchFamily="18" charset="0"/>
              </a:rPr>
              <a:t> щите Сибирской платформы (северные районы края). </a:t>
            </a:r>
          </a:p>
          <a:p>
            <a:pPr indent="-360000" algn="just">
              <a:spcAft>
                <a:spcPts val="600"/>
              </a:spcAft>
              <a:buClr>
                <a:srgbClr val="CC9900"/>
              </a:buClr>
              <a:buFont typeface="Wingdings" pitchFamily="2" charset="2"/>
              <a:buChar char="Ø"/>
            </a:pPr>
            <a:r>
              <a:rPr lang="ru-RU" sz="1700" dirty="0" err="1" smtClean="0">
                <a:latin typeface="Cambria" pitchFamily="18" charset="0"/>
              </a:rPr>
              <a:t>Больш</a:t>
            </a:r>
            <a:r>
              <a:rPr lang="en-US" sz="1700" dirty="0" smtClean="0">
                <a:latin typeface="Cambria" pitchFamily="18" charset="0"/>
              </a:rPr>
              <a:t>á</a:t>
            </a:r>
            <a:r>
              <a:rPr lang="ru-RU" sz="1700" dirty="0" smtClean="0">
                <a:latin typeface="Cambria" pitchFamily="18" charset="0"/>
              </a:rPr>
              <a:t>я площадь края предопределила разнообразие его геологического строения. Широко распространены следующие по составу породы:</a:t>
            </a:r>
          </a:p>
          <a:p>
            <a:pPr indent="-360000" algn="just">
              <a:buClr>
                <a:srgbClr val="CC9900"/>
              </a:buClr>
              <a:buFontTx/>
              <a:buChar char="-"/>
            </a:pPr>
            <a:r>
              <a:rPr lang="ru-RU" sz="1700" b="1" dirty="0" smtClean="0">
                <a:solidFill>
                  <a:srgbClr val="00B050"/>
                </a:solidFill>
                <a:latin typeface="Cambria" pitchFamily="18" charset="0"/>
              </a:rPr>
              <a:t>осадочные</a:t>
            </a:r>
            <a:r>
              <a:rPr lang="ru-RU" sz="1700" dirty="0" smtClean="0">
                <a:latin typeface="Cambria" pitchFamily="18" charset="0"/>
              </a:rPr>
              <a:t> толщи, сформировавшиеся в морских и континентальных условиях (песчаники,  глинистые сланцы, известняки, доломиты);</a:t>
            </a:r>
          </a:p>
          <a:p>
            <a:pPr indent="-360000" algn="just">
              <a:buClr>
                <a:srgbClr val="CC9900"/>
              </a:buClr>
              <a:buFontTx/>
              <a:buChar char="-"/>
            </a:pPr>
            <a:r>
              <a:rPr lang="ru-RU" sz="1700" b="1" dirty="0" smtClean="0">
                <a:solidFill>
                  <a:srgbClr val="00B050"/>
                </a:solidFill>
                <a:latin typeface="Cambria" pitchFamily="18" charset="0"/>
              </a:rPr>
              <a:t>интрузивные</a:t>
            </a:r>
            <a:r>
              <a:rPr lang="ru-RU" sz="1700" dirty="0" smtClean="0">
                <a:latin typeface="Cambria" pitchFamily="18" charset="0"/>
              </a:rPr>
              <a:t>, образовавшиеся в результате внедрения магмы в толщу осадочных пород и застывшие на глубине (граниты, гранитоиды);</a:t>
            </a:r>
          </a:p>
          <a:p>
            <a:pPr indent="-360000" algn="just">
              <a:buClr>
                <a:srgbClr val="CC9900"/>
              </a:buClr>
              <a:buFontTx/>
              <a:buChar char="-"/>
            </a:pPr>
            <a:r>
              <a:rPr lang="ru-RU" sz="1700" b="1" dirty="0" smtClean="0">
                <a:solidFill>
                  <a:srgbClr val="00B050"/>
                </a:solidFill>
                <a:latin typeface="Cambria" pitchFamily="18" charset="0"/>
              </a:rPr>
              <a:t>эффузивные</a:t>
            </a:r>
            <a:r>
              <a:rPr lang="ru-RU" sz="1700" dirty="0" smtClean="0">
                <a:latin typeface="Cambria" pitchFamily="18" charset="0"/>
              </a:rPr>
              <a:t>, то есть излившиеся на земную поверхность (базальты и андезиты).  </a:t>
            </a:r>
          </a:p>
          <a:p>
            <a:pPr indent="-360000" algn="just">
              <a:spcBef>
                <a:spcPts val="600"/>
              </a:spcBef>
              <a:buClr>
                <a:srgbClr val="CC99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Различные условия образования горных пород обеспечили формирование месторождений разнообразных полезных ископаемых.</a:t>
            </a:r>
          </a:p>
          <a:p>
            <a:pPr indent="-360000" algn="just">
              <a:buClr>
                <a:srgbClr val="CC9900"/>
              </a:buClr>
            </a:pPr>
            <a:endParaRPr lang="ru-RU" sz="1700" dirty="0" smtClean="0">
              <a:latin typeface="Cambria" pitchFamily="18" charset="0"/>
            </a:endParaRPr>
          </a:p>
          <a:p>
            <a:pPr indent="-360000">
              <a:buClr>
                <a:srgbClr val="CC9900"/>
              </a:buClr>
              <a:buFontTx/>
              <a:buChar char="-"/>
            </a:pPr>
            <a:endParaRPr lang="ru-RU" sz="1700" dirty="0" smtClean="0">
              <a:latin typeface="Cambria" pitchFamily="18" charset="0"/>
            </a:endParaRPr>
          </a:p>
          <a:p>
            <a:pPr indent="-360000">
              <a:buClr>
                <a:srgbClr val="CC9900"/>
              </a:buClr>
              <a:buFont typeface="Wingdings" pitchFamily="2" charset="2"/>
              <a:buChar char="Ø"/>
            </a:pPr>
            <a:endParaRPr lang="ru-RU" sz="1700" dirty="0" smtClean="0">
              <a:latin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223519" y="108000"/>
            <a:ext cx="792000" cy="792000"/>
            <a:chOff x="7152054" y="4901480"/>
            <a:chExt cx="1656184" cy="1728192"/>
          </a:xfrm>
        </p:grpSpPr>
        <p:sp>
          <p:nvSpPr>
            <p:cNvPr id="26" name="Овал 25"/>
            <p:cNvSpPr/>
            <p:nvPr/>
          </p:nvSpPr>
          <p:spPr>
            <a:xfrm>
              <a:off x="7152054" y="4901480"/>
              <a:ext cx="1656184" cy="1728192"/>
            </a:xfrm>
            <a:prstGeom prst="ellips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27" name="Picture 12" descr="C:\Users\AndrusenkoAV\Desktop\ПРИРОДА - презентация\kisspng-computer-icons-mountain-clip-art-mountain-path-5b200945221cc3.1748877115288261811397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6644" y="5072073"/>
              <a:ext cx="1361606" cy="136160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4618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43993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998721"/>
            <a:ext cx="878497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buClr>
                <a:srgbClr val="CC990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В тектоническом строении на территории края выделяются несколько крупных элементов земной коры:</a:t>
            </a:r>
          </a:p>
          <a:p>
            <a:pPr algn="just">
              <a:buClr>
                <a:srgbClr val="CC9900"/>
              </a:buClr>
            </a:pPr>
            <a:r>
              <a:rPr lang="ru-RU" sz="17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Древние платформы</a:t>
            </a:r>
            <a:r>
              <a:rPr lang="ru-RU" sz="1700" dirty="0" smtClean="0">
                <a:latin typeface="Cambria" pitchFamily="18" charset="0"/>
              </a:rPr>
              <a:t>: </a:t>
            </a:r>
          </a:p>
          <a:p>
            <a:pPr indent="-360000" algn="just">
              <a:buClr>
                <a:srgbClr val="CC9900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itchFamily="18" charset="0"/>
              </a:rPr>
              <a:t>Сибирская (в том числе </a:t>
            </a:r>
            <a:r>
              <a:rPr lang="ru-RU" sz="1700" dirty="0" err="1" smtClean="0">
                <a:latin typeface="Cambria" pitchFamily="18" charset="0"/>
              </a:rPr>
              <a:t>Алданский</a:t>
            </a:r>
            <a:r>
              <a:rPr lang="ru-RU" sz="1700" dirty="0" smtClean="0">
                <a:latin typeface="Cambria" pitchFamily="18" charset="0"/>
              </a:rPr>
              <a:t> щит). В пределах платформы встречаются кольцевые тектонические структуры (хребет </a:t>
            </a:r>
            <a:r>
              <a:rPr lang="ru-RU" sz="1700" dirty="0" err="1" smtClean="0">
                <a:latin typeface="Cambria" pitchFamily="18" charset="0"/>
              </a:rPr>
              <a:t>Кондёр</a:t>
            </a:r>
            <a:r>
              <a:rPr lang="ru-RU" sz="1700" dirty="0" smtClean="0">
                <a:latin typeface="Cambria" pitchFamily="18" charset="0"/>
              </a:rPr>
              <a:t>).</a:t>
            </a:r>
          </a:p>
          <a:p>
            <a:pPr algn="just">
              <a:buClr>
                <a:srgbClr val="CC9900"/>
              </a:buClr>
            </a:pPr>
            <a:r>
              <a:rPr lang="ru-RU" sz="17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Складчатые области</a:t>
            </a:r>
            <a:r>
              <a:rPr lang="ru-RU" sz="1700" dirty="0" smtClean="0">
                <a:latin typeface="Cambria" pitchFamily="18" charset="0"/>
              </a:rPr>
              <a:t>: </a:t>
            </a:r>
          </a:p>
          <a:p>
            <a:pPr indent="-360000" algn="just">
              <a:buClr>
                <a:srgbClr val="CC9900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itchFamily="18" charset="0"/>
              </a:rPr>
              <a:t>Верхояно-Колымская (на севере края, продолжается в пределах Магаданской области и Республики Саха (Якутия); </a:t>
            </a:r>
          </a:p>
          <a:p>
            <a:pPr indent="-360000" algn="just">
              <a:buClr>
                <a:srgbClr val="CC9900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itchFamily="18" charset="0"/>
              </a:rPr>
              <a:t>Монголо-Охотская (к югу от Сибирской платформы, в </a:t>
            </a:r>
            <a:r>
              <a:rPr lang="ru-RU" sz="1700" dirty="0" err="1" smtClean="0">
                <a:latin typeface="Cambria" pitchFamily="18" charset="0"/>
              </a:rPr>
              <a:t>субширотном</a:t>
            </a:r>
            <a:r>
              <a:rPr lang="ru-RU" sz="1700" dirty="0" smtClean="0">
                <a:latin typeface="Cambria" pitchFamily="18" charset="0"/>
              </a:rPr>
              <a:t> направлении на восток, к Шантарским островам);</a:t>
            </a:r>
          </a:p>
          <a:p>
            <a:pPr indent="-360000" algn="just">
              <a:buClr>
                <a:srgbClr val="CC9900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itchFamily="18" charset="0"/>
              </a:rPr>
              <a:t>Сихотэ-Алинская (самая южная часть края, включая левобережье Амура).</a:t>
            </a:r>
          </a:p>
          <a:p>
            <a:pPr indent="-360000" algn="just">
              <a:spcBef>
                <a:spcPts val="600"/>
              </a:spcBef>
              <a:buClr>
                <a:srgbClr val="CC990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На эти крупные участки наложены более молодые и менее обширные тектонические и магматические структуры:</a:t>
            </a:r>
          </a:p>
          <a:p>
            <a:pPr algn="just">
              <a:buClr>
                <a:srgbClr val="CC9900"/>
              </a:buClr>
            </a:pPr>
            <a:r>
              <a:rPr lang="ru-RU" sz="17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Вулканические пояса: </a:t>
            </a:r>
          </a:p>
          <a:p>
            <a:pPr indent="-360000" algn="just">
              <a:buClr>
                <a:srgbClr val="CC9900"/>
              </a:buClr>
              <a:buFont typeface="Wingdings" panose="05000000000000000000" pitchFamily="2" charset="2"/>
              <a:buChar char="§"/>
            </a:pPr>
            <a:r>
              <a:rPr lang="ru-RU" sz="1700" dirty="0" err="1" smtClean="0">
                <a:latin typeface="Cambria" pitchFamily="18" charset="0"/>
              </a:rPr>
              <a:t>Охотско</a:t>
            </a:r>
            <a:r>
              <a:rPr lang="ru-RU" sz="1700" dirty="0" smtClean="0">
                <a:latin typeface="Cambria" pitchFamily="18" charset="0"/>
              </a:rPr>
              <a:t>-Чукотский (побережье Охотского моря от р. Уда до хр. Сунтар-</a:t>
            </a:r>
            <a:r>
              <a:rPr lang="ru-RU" sz="1700" dirty="0" err="1" smtClean="0">
                <a:latin typeface="Cambria" pitchFamily="18" charset="0"/>
              </a:rPr>
              <a:t>Хаята</a:t>
            </a:r>
            <a:r>
              <a:rPr lang="ru-RU" sz="1700" dirty="0" smtClean="0">
                <a:latin typeface="Cambria" pitchFamily="18" charset="0"/>
              </a:rPr>
              <a:t>);</a:t>
            </a:r>
          </a:p>
          <a:p>
            <a:pPr indent="-360000" algn="just">
              <a:buClr>
                <a:srgbClr val="CC9900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itchFamily="18" charset="0"/>
              </a:rPr>
              <a:t>Восточно-Сихотэ-Алинский (вдоль побережья Татарского пролива от границы с Приморским краем до устья Амура).</a:t>
            </a:r>
          </a:p>
          <a:p>
            <a:pPr algn="just">
              <a:buClr>
                <a:srgbClr val="CC9900"/>
              </a:buClr>
            </a:pPr>
            <a:r>
              <a:rPr lang="ru-RU" sz="17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К</a:t>
            </a:r>
            <a:r>
              <a:rPr lang="ru-RU" sz="17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онтинентальные впадины</a:t>
            </a:r>
            <a:r>
              <a:rPr lang="ru-RU" sz="1700" dirty="0" smtClean="0">
                <a:latin typeface="Cambria" pitchFamily="18" charset="0"/>
              </a:rPr>
              <a:t>: </a:t>
            </a:r>
          </a:p>
          <a:p>
            <a:pPr marL="285750" indent="-285750" algn="just">
              <a:buClr>
                <a:srgbClr val="CC9900"/>
              </a:buClr>
              <a:buFont typeface="Wingdings" panose="05000000000000000000" pitchFamily="2" charset="2"/>
              <a:buChar char="§"/>
            </a:pPr>
            <a:r>
              <a:rPr lang="ru-RU" sz="1700" dirty="0" err="1" smtClean="0">
                <a:latin typeface="Cambria" pitchFamily="18" charset="0"/>
              </a:rPr>
              <a:t>Среднеамурская</a:t>
            </a:r>
            <a:r>
              <a:rPr lang="ru-RU" sz="1700" dirty="0" smtClean="0">
                <a:latin typeface="Cambria" pitchFamily="18" charset="0"/>
              </a:rPr>
              <a:t>, </a:t>
            </a:r>
            <a:r>
              <a:rPr lang="ru-RU" sz="1700" dirty="0" err="1" smtClean="0">
                <a:latin typeface="Cambria" pitchFamily="18" charset="0"/>
              </a:rPr>
              <a:t>Удыль-Кизинская</a:t>
            </a:r>
            <a:r>
              <a:rPr lang="ru-RU" sz="1700" dirty="0" smtClean="0">
                <a:latin typeface="Cambria" pitchFamily="18" charset="0"/>
              </a:rPr>
              <a:t>, </a:t>
            </a:r>
            <a:r>
              <a:rPr lang="ru-RU" sz="1700" dirty="0" err="1" smtClean="0">
                <a:latin typeface="Cambria" pitchFamily="18" charset="0"/>
              </a:rPr>
              <a:t>Удская</a:t>
            </a:r>
            <a:r>
              <a:rPr lang="ru-RU" sz="1700" dirty="0" smtClean="0">
                <a:latin typeface="Cambria" pitchFamily="18" charset="0"/>
              </a:rPr>
              <a:t>, </a:t>
            </a:r>
            <a:r>
              <a:rPr lang="ru-RU" sz="1700" dirty="0" err="1" smtClean="0">
                <a:latin typeface="Cambria" pitchFamily="18" charset="0"/>
              </a:rPr>
              <a:t>Эворон-Чукчагирская</a:t>
            </a:r>
            <a:r>
              <a:rPr lang="ru-RU" sz="1700" dirty="0" smtClean="0">
                <a:latin typeface="Cambria" pitchFamily="18" charset="0"/>
              </a:rPr>
              <a:t> и </a:t>
            </a:r>
            <a:r>
              <a:rPr lang="ru-RU" sz="1700" dirty="0" err="1" smtClean="0">
                <a:latin typeface="Cambria" pitchFamily="18" charset="0"/>
              </a:rPr>
              <a:t>Нижнеамурская</a:t>
            </a:r>
            <a:r>
              <a:rPr lang="ru-RU" sz="1700" dirty="0" smtClean="0">
                <a:latin typeface="Cambria" pitchFamily="18" charset="0"/>
              </a:rPr>
              <a:t>.</a:t>
            </a:r>
          </a:p>
          <a:p>
            <a:pPr marL="285750" indent="-285750" algn="just">
              <a:buClr>
                <a:srgbClr val="CC9900"/>
              </a:buClr>
              <a:buFontTx/>
              <a:buChar char="-"/>
            </a:pPr>
            <a:endParaRPr lang="ru-RU" sz="1700" dirty="0">
              <a:latin typeface="Cambria" pitchFamily="18" charset="0"/>
            </a:endParaRPr>
          </a:p>
          <a:p>
            <a:pPr marL="285750" indent="-285750" algn="just">
              <a:buClr>
                <a:srgbClr val="CC9900"/>
              </a:buClr>
              <a:buFontTx/>
              <a:buChar char="-"/>
            </a:pPr>
            <a:endParaRPr lang="ru-RU" sz="1700" dirty="0" smtClean="0">
              <a:latin typeface="Cambria" pitchFamily="18" charset="0"/>
            </a:endParaRPr>
          </a:p>
          <a:p>
            <a:pPr indent="-360000" algn="just">
              <a:buClr>
                <a:srgbClr val="CC9900"/>
              </a:buClr>
            </a:pPr>
            <a:endParaRPr lang="ru-RU" sz="1700" dirty="0" smtClean="0">
              <a:latin typeface="Cambria" pitchFamily="18" charset="0"/>
            </a:endParaRPr>
          </a:p>
          <a:p>
            <a:pPr indent="-360000" algn="just">
              <a:buClr>
                <a:srgbClr val="CC9900"/>
              </a:buClr>
              <a:buFontTx/>
              <a:buChar char="-"/>
            </a:pPr>
            <a:endParaRPr lang="ru-RU" sz="1700" dirty="0" smtClean="0">
              <a:latin typeface="Cambria" pitchFamily="18" charset="0"/>
            </a:endParaRPr>
          </a:p>
          <a:p>
            <a:pPr indent="-360000">
              <a:buClr>
                <a:srgbClr val="CC9900"/>
              </a:buClr>
              <a:buFontTx/>
              <a:buChar char="-"/>
            </a:pPr>
            <a:endParaRPr lang="ru-RU" sz="1700" dirty="0" smtClean="0">
              <a:latin typeface="Cambria" pitchFamily="18" charset="0"/>
            </a:endParaRPr>
          </a:p>
          <a:p>
            <a:pPr indent="-360000">
              <a:buClr>
                <a:srgbClr val="CC9900"/>
              </a:buClr>
              <a:buFont typeface="Wingdings" pitchFamily="2" charset="2"/>
              <a:buChar char="Ø"/>
            </a:pPr>
            <a:endParaRPr lang="ru-RU" sz="1700" dirty="0" smtClean="0">
              <a:latin typeface="Cambria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100392" y="116632"/>
            <a:ext cx="900000" cy="900000"/>
            <a:chOff x="7152054" y="4901480"/>
            <a:chExt cx="1656184" cy="1728192"/>
          </a:xfrm>
        </p:grpSpPr>
        <p:sp>
          <p:nvSpPr>
            <p:cNvPr id="6" name="Овал 5"/>
            <p:cNvSpPr/>
            <p:nvPr/>
          </p:nvSpPr>
          <p:spPr>
            <a:xfrm>
              <a:off x="7152054" y="4901480"/>
              <a:ext cx="1656184" cy="1728192"/>
            </a:xfrm>
            <a:prstGeom prst="ellips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8" name="Picture 12" descr="C:\Users\AndrusenkoAV\Desktop\ПРИРОДА - презентация\kisspng-computer-icons-mountain-clip-art-mountain-path-5b200945221cc3.1748877115288261811397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6644" y="5072073"/>
              <a:ext cx="1361606" cy="1361606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18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43993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834" y="764704"/>
            <a:ext cx="8291264" cy="720080"/>
          </a:xfrm>
        </p:spPr>
        <p:txBody>
          <a:bodyPr anchor="t">
            <a:noAutofit/>
          </a:bodyPr>
          <a:lstStyle/>
          <a:p>
            <a:pPr>
              <a:lnSpc>
                <a:spcPts val="2400"/>
              </a:lnSpc>
            </a:pPr>
            <a:r>
              <a:rPr lang="ru-RU" sz="2600" b="1" dirty="0" smtClean="0">
                <a:latin typeface="Cambria" pitchFamily="18" charset="0"/>
              </a:rPr>
              <a:t>Современный рельеф края</a:t>
            </a:r>
            <a:br>
              <a:rPr lang="ru-RU" sz="2600" b="1" dirty="0" smtClean="0">
                <a:latin typeface="Cambria" pitchFamily="18" charset="0"/>
              </a:rPr>
            </a:br>
            <a:r>
              <a:rPr lang="ru-RU" sz="2600" b="1" dirty="0" smtClean="0">
                <a:latin typeface="Cambria" pitchFamily="18" charset="0"/>
              </a:rPr>
              <a:t>и рельефообразующие процессы</a:t>
            </a:r>
            <a:endParaRPr lang="ru-RU" sz="2600" b="1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00808"/>
            <a:ext cx="878497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buClr>
                <a:srgbClr val="CC990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Значительную часть площади края (около 80%) занимают низкие и средневысотные горы с сильно расчленённым рельефом. На остальной территории располагаются равнины: на севере – высокие (плато), на юге – низкие (низменности).</a:t>
            </a:r>
          </a:p>
          <a:p>
            <a:pPr indent="-360000" algn="just">
              <a:buClr>
                <a:srgbClr val="CC990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Самая высокая вершина в крае – </a:t>
            </a:r>
            <a:r>
              <a:rPr lang="ru-RU" sz="1700" b="1" dirty="0" smtClean="0">
                <a:latin typeface="Cambria" pitchFamily="18" charset="0"/>
              </a:rPr>
              <a:t>гора Берилл </a:t>
            </a:r>
            <a:r>
              <a:rPr lang="ru-RU" sz="1700" dirty="0" smtClean="0">
                <a:latin typeface="Cambria" pitchFamily="18" charset="0"/>
              </a:rPr>
              <a:t>(2934 м над уровнем моря), расположенная в горном хребте Сунтар-</a:t>
            </a:r>
            <a:r>
              <a:rPr lang="ru-RU" sz="1700" dirty="0" err="1" smtClean="0">
                <a:latin typeface="Cambria" pitchFamily="18" charset="0"/>
              </a:rPr>
              <a:t>Хаята</a:t>
            </a:r>
            <a:r>
              <a:rPr lang="ru-RU" sz="1700" dirty="0" smtClean="0">
                <a:latin typeface="Cambria" pitchFamily="18" charset="0"/>
              </a:rPr>
              <a:t>. Наивысшая высота </a:t>
            </a:r>
            <a:r>
              <a:rPr lang="ru-RU" sz="1700" dirty="0" err="1" smtClean="0">
                <a:latin typeface="Cambria" pitchFamily="18" charset="0"/>
              </a:rPr>
              <a:t>Баджальского</a:t>
            </a:r>
            <a:r>
              <a:rPr lang="ru-RU" sz="1700" dirty="0" smtClean="0">
                <a:latin typeface="Cambria" pitchFamily="18" charset="0"/>
              </a:rPr>
              <a:t> хребта – 2221 м, в горной системе Сихотэ-Алинь – г. </a:t>
            </a:r>
            <a:r>
              <a:rPr lang="ru-RU" sz="1700" dirty="0" err="1" smtClean="0">
                <a:latin typeface="Cambria" pitchFamily="18" charset="0"/>
              </a:rPr>
              <a:t>Тардоки-Яни</a:t>
            </a:r>
            <a:r>
              <a:rPr lang="ru-RU" sz="1700" dirty="0" smtClean="0">
                <a:latin typeface="Cambria" pitchFamily="18" charset="0"/>
              </a:rPr>
              <a:t> (2090 м).</a:t>
            </a:r>
          </a:p>
          <a:p>
            <a:pPr indent="-360000" algn="just">
              <a:buClr>
                <a:srgbClr val="CC990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Процессы </a:t>
            </a:r>
            <a:r>
              <a:rPr lang="ru-RU" sz="1700" dirty="0" err="1" smtClean="0">
                <a:latin typeface="Cambria" pitchFamily="18" charset="0"/>
              </a:rPr>
              <a:t>рельефообразования</a:t>
            </a:r>
            <a:r>
              <a:rPr lang="ru-RU" sz="1700" dirty="0" smtClean="0">
                <a:latin typeface="Cambria" pitchFamily="18" charset="0"/>
              </a:rPr>
              <a:t>:</a:t>
            </a:r>
          </a:p>
          <a:p>
            <a:pPr algn="just">
              <a:buClr>
                <a:srgbClr val="CC9900"/>
              </a:buClr>
            </a:pPr>
            <a:r>
              <a:rPr lang="ru-RU" sz="1700" b="1" dirty="0" smtClean="0">
                <a:solidFill>
                  <a:srgbClr val="00B0F0"/>
                </a:solidFill>
                <a:latin typeface="Cambria" pitchFamily="18" charset="0"/>
              </a:rPr>
              <a:t>Эндогенные </a:t>
            </a:r>
            <a:r>
              <a:rPr lang="ru-RU" sz="1700" dirty="0" smtClean="0">
                <a:latin typeface="Cambria" pitchFamily="18" charset="0"/>
              </a:rPr>
              <a:t>(обусловлены внутренней энергией Земли, создают неровности рельефа):</a:t>
            </a:r>
          </a:p>
          <a:p>
            <a:pPr indent="-432000" algn="just">
              <a:buClr>
                <a:srgbClr val="CC9900"/>
              </a:buClr>
              <a:buFontTx/>
              <a:buChar char="-"/>
            </a:pPr>
            <a:r>
              <a:rPr lang="ru-RU" sz="1700" i="1" dirty="0" smtClean="0">
                <a:latin typeface="Cambria" pitchFamily="18" charset="0"/>
              </a:rPr>
              <a:t>Вулканизм</a:t>
            </a:r>
            <a:r>
              <a:rPr lang="ru-RU" sz="1700" dirty="0" smtClean="0">
                <a:latin typeface="Cambria" pitchFamily="18" charset="0"/>
              </a:rPr>
              <a:t> (в наше время не проявляется, но был очень активен 1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700" dirty="0" smtClean="0">
                <a:latin typeface="Cambria" pitchFamily="18" charset="0"/>
              </a:rPr>
              <a:t>2 млн лет назад вдоль побережья Татарского пролива и на западных склонах Сихотэ-Алиня).</a:t>
            </a:r>
          </a:p>
          <a:p>
            <a:pPr indent="-432000" algn="just">
              <a:buClr>
                <a:srgbClr val="CC9900"/>
              </a:buClr>
              <a:buFontTx/>
              <a:buChar char="-"/>
            </a:pPr>
            <a:r>
              <a:rPr lang="ru-RU" sz="1700" i="1" dirty="0" smtClean="0">
                <a:latin typeface="Cambria" pitchFamily="18" charset="0"/>
              </a:rPr>
              <a:t>Тектонические движения </a:t>
            </a:r>
            <a:r>
              <a:rPr lang="ru-RU" sz="1700" dirty="0" smtClean="0">
                <a:latin typeface="Cambria" pitchFamily="18" charset="0"/>
              </a:rPr>
              <a:t>(незаметны для человеческого глаза, но </a:t>
            </a:r>
            <a:r>
              <a:rPr lang="ru-RU" sz="1700" dirty="0" err="1" smtClean="0">
                <a:latin typeface="Cambria" pitchFamily="18" charset="0"/>
              </a:rPr>
              <a:t>Среднеамурская</a:t>
            </a:r>
            <a:r>
              <a:rPr lang="ru-RU" sz="1700" dirty="0" smtClean="0">
                <a:latin typeface="Cambria" pitchFamily="18" charset="0"/>
              </a:rPr>
              <a:t> низменность опускается на 2–7 мм в год, а горы </a:t>
            </a:r>
            <a:r>
              <a:rPr lang="ru-RU" sz="1700" dirty="0" err="1" smtClean="0">
                <a:latin typeface="Cambria" pitchFamily="18" charset="0"/>
              </a:rPr>
              <a:t>Баджала</a:t>
            </a:r>
            <a:r>
              <a:rPr lang="ru-RU" sz="1700" dirty="0" smtClean="0">
                <a:latin typeface="Cambria" pitchFamily="18" charset="0"/>
              </a:rPr>
              <a:t> и Сихотэ-Алиня поднимаются на 10</a:t>
            </a:r>
            <a:r>
              <a:rPr lang="ru-RU" sz="17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700" dirty="0" smtClean="0">
                <a:latin typeface="Cambria" pitchFamily="18" charset="0"/>
              </a:rPr>
              <a:t>15 мм в год).</a:t>
            </a:r>
          </a:p>
          <a:p>
            <a:pPr algn="just">
              <a:buClr>
                <a:srgbClr val="CC9900"/>
              </a:buClr>
            </a:pPr>
            <a:r>
              <a:rPr lang="ru-RU" sz="1700" b="1" dirty="0" smtClean="0">
                <a:solidFill>
                  <a:srgbClr val="00B0F0"/>
                </a:solidFill>
                <a:latin typeface="Cambria" pitchFamily="18" charset="0"/>
              </a:rPr>
              <a:t>Экзогенные </a:t>
            </a:r>
            <a:r>
              <a:rPr lang="ru-RU" sz="1700" dirty="0" smtClean="0">
                <a:latin typeface="Cambria" pitchFamily="18" charset="0"/>
              </a:rPr>
              <a:t>(возникают под действием внешних сил Земли, выравнивают формы рельефа):</a:t>
            </a:r>
          </a:p>
          <a:p>
            <a:pPr marL="285750" indent="-285750" algn="just">
              <a:buClr>
                <a:srgbClr val="CC9900"/>
              </a:buCl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обвалы, оползни</a:t>
            </a:r>
            <a:r>
              <a:rPr lang="ru-RU" sz="1700" dirty="0">
                <a:latin typeface="Cambria" pitchFamily="18" charset="0"/>
              </a:rPr>
              <a:t>, </a:t>
            </a:r>
            <a:r>
              <a:rPr lang="ru-RU" sz="1700" dirty="0" smtClean="0">
                <a:latin typeface="Cambria" pitchFamily="18" charset="0"/>
              </a:rPr>
              <a:t>селевые потоки, снежные лавины, движения ледников,</a:t>
            </a:r>
            <a:endParaRPr lang="ru-RU" sz="1700" dirty="0">
              <a:latin typeface="Cambria" pitchFamily="18" charset="0"/>
            </a:endParaRPr>
          </a:p>
          <a:p>
            <a:pPr algn="just">
              <a:buClr>
                <a:srgbClr val="CC9900"/>
              </a:buClr>
            </a:pPr>
            <a:r>
              <a:rPr lang="ru-RU" sz="1700" dirty="0" smtClean="0">
                <a:latin typeface="Cambria" pitchFamily="18" charset="0"/>
              </a:rPr>
              <a:t>размывы берегов рек и морей, выветривания, эрозия, карст, мерзлота. </a:t>
            </a:r>
          </a:p>
          <a:p>
            <a:pPr indent="-360000" algn="just">
              <a:buClr>
                <a:srgbClr val="CC9900"/>
              </a:buClr>
            </a:pPr>
            <a:endParaRPr lang="ru-RU" sz="1700" dirty="0" smtClean="0">
              <a:latin typeface="Cambria" pitchFamily="18" charset="0"/>
            </a:endParaRPr>
          </a:p>
          <a:p>
            <a:pPr indent="-360000">
              <a:buClr>
                <a:srgbClr val="CC9900"/>
              </a:buClr>
              <a:buFontTx/>
              <a:buChar char="-"/>
            </a:pPr>
            <a:endParaRPr lang="ru-RU" sz="1700" dirty="0" smtClean="0">
              <a:latin typeface="Cambria" pitchFamily="18" charset="0"/>
            </a:endParaRPr>
          </a:p>
          <a:p>
            <a:pPr indent="-360000">
              <a:buClr>
                <a:srgbClr val="CC9900"/>
              </a:buClr>
              <a:buFont typeface="Wingdings" pitchFamily="2" charset="2"/>
              <a:buChar char="Ø"/>
            </a:pPr>
            <a:endParaRPr lang="ru-RU" sz="1700" dirty="0" smtClean="0">
              <a:latin typeface="Cambria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100392" y="116632"/>
            <a:ext cx="900000" cy="900000"/>
            <a:chOff x="7152054" y="4901480"/>
            <a:chExt cx="1656184" cy="1728192"/>
          </a:xfrm>
        </p:grpSpPr>
        <p:sp>
          <p:nvSpPr>
            <p:cNvPr id="11" name="Овал 10"/>
            <p:cNvSpPr/>
            <p:nvPr/>
          </p:nvSpPr>
          <p:spPr>
            <a:xfrm>
              <a:off x="7152054" y="4901480"/>
              <a:ext cx="1656184" cy="1728192"/>
            </a:xfrm>
            <a:prstGeom prst="ellips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12" descr="C:\Users\AndrusenkoAV\Desktop\ПРИРОДА - презентация\kisspng-computer-icons-mountain-clip-art-mountain-path-5b200945221cc3.1748877115288261811397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6644" y="5072073"/>
              <a:ext cx="1361606" cy="1361606"/>
            </a:xfrm>
            <a:prstGeom prst="rect">
              <a:avLst/>
            </a:prstGeom>
            <a:noFill/>
          </p:spPr>
        </p:pic>
      </p:grpSp>
      <p:sp>
        <p:nvSpPr>
          <p:cNvPr id="19" name="TextBox 18"/>
          <p:cNvSpPr txBox="1"/>
          <p:nvPr/>
        </p:nvSpPr>
        <p:spPr>
          <a:xfrm>
            <a:off x="7884368" y="6304964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6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43993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432048"/>
          </a:xfrm>
        </p:spPr>
        <p:txBody>
          <a:bodyPr anchor="t">
            <a:noAutofit/>
          </a:bodyPr>
          <a:lstStyle/>
          <a:p>
            <a:r>
              <a:rPr lang="ru-RU" sz="2600" b="1" dirty="0" smtClean="0">
                <a:latin typeface="Cambria" pitchFamily="18" charset="0"/>
              </a:rPr>
              <a:t>Геоморфологические провинции</a:t>
            </a:r>
            <a:endParaRPr lang="ru-RU" sz="2600" b="1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680" y="1472533"/>
            <a:ext cx="8784976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buClr>
                <a:srgbClr val="CC990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По геоморфологическому районированию территория края относится к 4-м провинциям:</a:t>
            </a:r>
          </a:p>
          <a:p>
            <a:pPr marL="285750" indent="-285750" algn="just">
              <a:buClr>
                <a:srgbClr val="CC9900"/>
              </a:buClr>
              <a:buFont typeface="Wingdings" panose="05000000000000000000" pitchFamily="2" charset="2"/>
              <a:buChar char="ü"/>
            </a:pPr>
            <a:r>
              <a:rPr lang="ru-RU" sz="1700" b="1" dirty="0" err="1" smtClean="0">
                <a:solidFill>
                  <a:srgbClr val="3D8750"/>
                </a:solidFill>
                <a:latin typeface="Cambria" pitchFamily="18" charset="0"/>
              </a:rPr>
              <a:t>Сунтар-Хаятинская</a:t>
            </a:r>
            <a:r>
              <a:rPr lang="ru-RU" sz="1700" dirty="0" smtClean="0">
                <a:latin typeface="Cambria" pitchFamily="18" charset="0"/>
              </a:rPr>
              <a:t> (самая северная часть края – к северу от р. </a:t>
            </a:r>
            <a:r>
              <a:rPr lang="ru-RU" sz="1700" dirty="0" err="1" smtClean="0">
                <a:latin typeface="Cambria" pitchFamily="18" charset="0"/>
              </a:rPr>
              <a:t>Урак</a:t>
            </a:r>
            <a:r>
              <a:rPr lang="ru-RU" sz="1700" dirty="0" smtClean="0">
                <a:latin typeface="Cambria" pitchFamily="18" charset="0"/>
              </a:rPr>
              <a:t>).</a:t>
            </a:r>
          </a:p>
          <a:p>
            <a:pPr algn="just">
              <a:buClr>
                <a:srgbClr val="CC9900"/>
              </a:buClr>
            </a:pPr>
            <a:r>
              <a:rPr lang="ru-RU" sz="1700" dirty="0" smtClean="0">
                <a:latin typeface="Cambria" pitchFamily="18" charset="0"/>
              </a:rPr>
              <a:t>Состав: </a:t>
            </a:r>
            <a:r>
              <a:rPr lang="ru-RU" sz="1700" dirty="0" err="1" smtClean="0">
                <a:latin typeface="Cambria" pitchFamily="18" charset="0"/>
              </a:rPr>
              <a:t>меридиально</a:t>
            </a:r>
            <a:r>
              <a:rPr lang="ru-RU" sz="1700" dirty="0" smtClean="0">
                <a:latin typeface="Cambria" pitchFamily="18" charset="0"/>
              </a:rPr>
              <a:t> вытянутые хребты (</a:t>
            </a:r>
            <a:r>
              <a:rPr lang="ru-RU" sz="1700" dirty="0" err="1" smtClean="0">
                <a:latin typeface="Cambria" pitchFamily="18" charset="0"/>
              </a:rPr>
              <a:t>Юдомский</a:t>
            </a:r>
            <a:r>
              <a:rPr lang="ru-RU" sz="1700" dirty="0" smtClean="0">
                <a:latin typeface="Cambria" pitchFamily="18" charset="0"/>
              </a:rPr>
              <a:t>, </a:t>
            </a:r>
            <a:r>
              <a:rPr lang="ru-RU" sz="1700" dirty="0" err="1" smtClean="0">
                <a:latin typeface="Cambria" pitchFamily="18" charset="0"/>
              </a:rPr>
              <a:t>Кухтуйский</a:t>
            </a:r>
            <a:r>
              <a:rPr lang="ru-RU" sz="1700" dirty="0" smtClean="0">
                <a:latin typeface="Cambria" pitchFamily="18" charset="0"/>
              </a:rPr>
              <a:t> и др.), которые на севере примыкают к хребту Сунтар-</a:t>
            </a:r>
            <a:r>
              <a:rPr lang="ru-RU" sz="1700" dirty="0" err="1" smtClean="0">
                <a:latin typeface="Cambria" pitchFamily="18" charset="0"/>
              </a:rPr>
              <a:t>Хаята</a:t>
            </a:r>
            <a:r>
              <a:rPr lang="ru-RU" sz="1700" dirty="0" smtClean="0">
                <a:latin typeface="Cambria" pitchFamily="18" charset="0"/>
              </a:rPr>
              <a:t>. Горы сильно расчленены глубоко врезанными долинами рек </a:t>
            </a:r>
            <a:r>
              <a:rPr lang="ru-RU" sz="1700" dirty="0" err="1" smtClean="0">
                <a:latin typeface="Cambria" pitchFamily="18" charset="0"/>
              </a:rPr>
              <a:t>Юдома</a:t>
            </a:r>
            <a:r>
              <a:rPr lang="ru-RU" sz="1700" dirty="0" smtClean="0">
                <a:latin typeface="Cambria" pitchFamily="18" charset="0"/>
              </a:rPr>
              <a:t>, Охота, </a:t>
            </a:r>
            <a:r>
              <a:rPr lang="ru-RU" sz="1700" dirty="0" err="1" smtClean="0">
                <a:latin typeface="Cambria" pitchFamily="18" charset="0"/>
              </a:rPr>
              <a:t>Кухтуй</a:t>
            </a:r>
            <a:r>
              <a:rPr lang="ru-RU" sz="1700" dirty="0" smtClean="0">
                <a:latin typeface="Cambria" pitchFamily="18" charset="0"/>
              </a:rPr>
              <a:t>, Иня и их притоков. Территория имеет сильно повышенную сейсмическую активность (6 баллов).</a:t>
            </a:r>
          </a:p>
          <a:p>
            <a:pPr marL="285750" indent="-285750" algn="just">
              <a:buClr>
                <a:srgbClr val="CC9900"/>
              </a:buClr>
              <a:buFont typeface="Wingdings" panose="05000000000000000000" pitchFamily="2" charset="2"/>
              <a:buChar char="ü"/>
            </a:pPr>
            <a:r>
              <a:rPr lang="ru-RU" sz="1700" b="1" dirty="0" err="1" smtClean="0">
                <a:solidFill>
                  <a:srgbClr val="3D8750"/>
                </a:solidFill>
                <a:latin typeface="Cambria" pitchFamily="18" charset="0"/>
              </a:rPr>
              <a:t>Джугджурская</a:t>
            </a:r>
            <a:r>
              <a:rPr lang="ru-RU" sz="1700" dirty="0" smtClean="0">
                <a:latin typeface="Cambria" pitchFamily="18" charset="0"/>
              </a:rPr>
              <a:t> (южнее Сунтар-</a:t>
            </a:r>
            <a:r>
              <a:rPr lang="ru-RU" sz="1700" dirty="0" err="1" smtClean="0">
                <a:latin typeface="Cambria" pitchFamily="18" charset="0"/>
              </a:rPr>
              <a:t>Хаятинской</a:t>
            </a:r>
            <a:r>
              <a:rPr lang="ru-RU" sz="1700" dirty="0" smtClean="0">
                <a:latin typeface="Cambria" pitchFamily="18" charset="0"/>
              </a:rPr>
              <a:t>).</a:t>
            </a:r>
          </a:p>
          <a:p>
            <a:pPr algn="just">
              <a:buClr>
                <a:srgbClr val="CC9900"/>
              </a:buClr>
            </a:pPr>
            <a:r>
              <a:rPr lang="ru-RU" sz="1700" dirty="0" smtClean="0">
                <a:latin typeface="Cambria" pitchFamily="18" charset="0"/>
              </a:rPr>
              <a:t>Состав: обширная горная система </a:t>
            </a:r>
            <a:r>
              <a:rPr lang="ru-RU" sz="1700" dirty="0" err="1" smtClean="0">
                <a:latin typeface="Cambria" pitchFamily="18" charset="0"/>
              </a:rPr>
              <a:t>Джугджур</a:t>
            </a:r>
            <a:r>
              <a:rPr lang="ru-RU" sz="1700" dirty="0" smtClean="0">
                <a:latin typeface="Cambria" pitchFamily="18" charset="0"/>
              </a:rPr>
              <a:t>, протянувшаяся вдоль побережья Охотского моря, длиной 900 км и шириной до 250 км. Рельеф имеет массивные сглаженные очертания с </a:t>
            </a:r>
            <a:r>
              <a:rPr lang="ru-RU" sz="1700" dirty="0" err="1" smtClean="0">
                <a:latin typeface="Cambria" pitchFamily="18" charset="0"/>
              </a:rPr>
              <a:t>плоскосклонными</a:t>
            </a:r>
            <a:r>
              <a:rPr lang="ru-RU" sz="1700" dirty="0" smtClean="0">
                <a:latin typeface="Cambria" pitchFamily="18" charset="0"/>
              </a:rPr>
              <a:t> междуречьями. С приближением к морю он более расчленённый.</a:t>
            </a:r>
          </a:p>
          <a:p>
            <a:pPr marL="285750" indent="-285750" algn="just">
              <a:buClr>
                <a:srgbClr val="CC9900"/>
              </a:buCl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3D8750"/>
                </a:solidFill>
                <a:latin typeface="Cambria" pitchFamily="18" charset="0"/>
              </a:rPr>
              <a:t>Приамурская</a:t>
            </a:r>
            <a:r>
              <a:rPr lang="ru-RU" sz="17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1700" dirty="0" smtClean="0">
                <a:latin typeface="Cambria" pitchFamily="18" charset="0"/>
              </a:rPr>
              <a:t>(южнее </a:t>
            </a:r>
            <a:r>
              <a:rPr lang="ru-RU" sz="1700" dirty="0" err="1" smtClean="0">
                <a:latin typeface="Cambria" pitchFamily="18" charset="0"/>
              </a:rPr>
              <a:t>Джугджурской</a:t>
            </a:r>
            <a:r>
              <a:rPr lang="ru-RU" sz="1700" dirty="0" smtClean="0">
                <a:latin typeface="Cambria" pitchFamily="18" charset="0"/>
              </a:rPr>
              <a:t>, занимает значительную часть края).</a:t>
            </a:r>
          </a:p>
          <a:p>
            <a:pPr algn="just">
              <a:buClr>
                <a:srgbClr val="CC9900"/>
              </a:buClr>
            </a:pPr>
            <a:r>
              <a:rPr lang="ru-RU" sz="1700" dirty="0" smtClean="0">
                <a:latin typeface="Cambria" pitchFamily="18" charset="0"/>
              </a:rPr>
              <a:t>Состав: </a:t>
            </a:r>
            <a:r>
              <a:rPr lang="ru-RU" sz="1700" dirty="0" err="1" smtClean="0">
                <a:latin typeface="Cambria" pitchFamily="18" charset="0"/>
              </a:rPr>
              <a:t>Удская</a:t>
            </a:r>
            <a:r>
              <a:rPr lang="ru-RU" sz="1700" dirty="0" smtClean="0">
                <a:latin typeface="Cambria" pitchFamily="18" charset="0"/>
              </a:rPr>
              <a:t> и </a:t>
            </a:r>
            <a:r>
              <a:rPr lang="ru-RU" sz="1700" dirty="0" err="1" smtClean="0">
                <a:latin typeface="Cambria" pitchFamily="18" charset="0"/>
              </a:rPr>
              <a:t>Среднеамурская</a:t>
            </a:r>
            <a:r>
              <a:rPr lang="ru-RU" sz="1700" dirty="0" smtClean="0">
                <a:latin typeface="Cambria" pitchFamily="18" charset="0"/>
              </a:rPr>
              <a:t> низменности, разделённые </a:t>
            </a:r>
            <a:r>
              <a:rPr lang="ru-RU" sz="1700" dirty="0" err="1" smtClean="0">
                <a:latin typeface="Cambria" pitchFamily="18" charset="0"/>
              </a:rPr>
              <a:t>Баджало-Буреинской</a:t>
            </a:r>
            <a:r>
              <a:rPr lang="ru-RU" sz="1700" dirty="0" smtClean="0">
                <a:latin typeface="Cambria" pitchFamily="18" charset="0"/>
              </a:rPr>
              <a:t> горной системой, </a:t>
            </a:r>
            <a:r>
              <a:rPr lang="ru-RU" sz="1700" dirty="0" err="1" smtClean="0">
                <a:latin typeface="Cambria" pitchFamily="18" charset="0"/>
              </a:rPr>
              <a:t>котоая</a:t>
            </a:r>
            <a:r>
              <a:rPr lang="ru-RU" sz="1700" dirty="0" smtClean="0">
                <a:latin typeface="Cambria" pitchFamily="18" charset="0"/>
              </a:rPr>
              <a:t> состоит из самостоятельных горных хребтов – </a:t>
            </a:r>
            <a:r>
              <a:rPr lang="ru-RU" sz="1700" dirty="0" err="1" smtClean="0">
                <a:latin typeface="Cambria" pitchFamily="18" charset="0"/>
              </a:rPr>
              <a:t>Баджальский</a:t>
            </a:r>
            <a:r>
              <a:rPr lang="ru-RU" sz="1700" dirty="0" smtClean="0">
                <a:latin typeface="Cambria" pitchFamily="18" charset="0"/>
              </a:rPr>
              <a:t>, </a:t>
            </a:r>
            <a:r>
              <a:rPr lang="ru-RU" sz="1700" dirty="0" err="1" smtClean="0">
                <a:latin typeface="Cambria" pitchFamily="18" charset="0"/>
              </a:rPr>
              <a:t>Буреинский</a:t>
            </a:r>
            <a:r>
              <a:rPr lang="ru-RU" sz="1700" dirty="0" smtClean="0">
                <a:latin typeface="Cambria" pitchFamily="18" charset="0"/>
              </a:rPr>
              <a:t>, Малый Хинган, </a:t>
            </a:r>
            <a:r>
              <a:rPr lang="ru-RU" sz="1700" dirty="0" err="1" smtClean="0">
                <a:latin typeface="Cambria" pitchFamily="18" charset="0"/>
              </a:rPr>
              <a:t>Мяо</a:t>
            </a:r>
            <a:r>
              <a:rPr lang="ru-RU" sz="1700" dirty="0" smtClean="0">
                <a:latin typeface="Cambria" pitchFamily="18" charset="0"/>
              </a:rPr>
              <a:t>-Чан, </a:t>
            </a:r>
            <a:r>
              <a:rPr lang="ru-RU" sz="1700" dirty="0" err="1" smtClean="0">
                <a:latin typeface="Cambria" pitchFamily="18" charset="0"/>
              </a:rPr>
              <a:t>Дуссе-Алинь</a:t>
            </a:r>
            <a:r>
              <a:rPr lang="ru-RU" sz="1700" dirty="0" smtClean="0">
                <a:latin typeface="Cambria" pitchFamily="18" charset="0"/>
              </a:rPr>
              <a:t> и др.</a:t>
            </a:r>
          </a:p>
          <a:p>
            <a:pPr marL="285750" indent="-285750" algn="just">
              <a:buClr>
                <a:srgbClr val="CC9900"/>
              </a:buCl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3D8750"/>
                </a:solidFill>
                <a:latin typeface="Cambria" pitchFamily="18" charset="0"/>
              </a:rPr>
              <a:t>Приморская</a:t>
            </a:r>
            <a:r>
              <a:rPr lang="ru-RU" sz="1700" dirty="0" smtClean="0">
                <a:latin typeface="Cambria" pitchFamily="18" charset="0"/>
              </a:rPr>
              <a:t> (вдоль побережья южной части края).</a:t>
            </a:r>
          </a:p>
          <a:p>
            <a:pPr algn="just">
              <a:buClr>
                <a:srgbClr val="CC9900"/>
              </a:buClr>
            </a:pPr>
            <a:r>
              <a:rPr lang="ru-RU" sz="1700" dirty="0" smtClean="0">
                <a:latin typeface="Cambria" pitchFamily="18" charset="0"/>
              </a:rPr>
              <a:t>Состав: горные системы Нижнего Приамурья и Сихотэ-Алиня.</a:t>
            </a:r>
          </a:p>
          <a:p>
            <a:pPr algn="just">
              <a:buClr>
                <a:srgbClr val="CC9900"/>
              </a:buClr>
            </a:pPr>
            <a:endParaRPr lang="ru-RU" sz="1700" dirty="0" smtClean="0">
              <a:latin typeface="Cambria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100392" y="116632"/>
            <a:ext cx="900000" cy="900000"/>
            <a:chOff x="7152054" y="4901480"/>
            <a:chExt cx="1656184" cy="1728192"/>
          </a:xfrm>
        </p:grpSpPr>
        <p:sp>
          <p:nvSpPr>
            <p:cNvPr id="11" name="Овал 10"/>
            <p:cNvSpPr/>
            <p:nvPr/>
          </p:nvSpPr>
          <p:spPr>
            <a:xfrm>
              <a:off x="7152054" y="4901480"/>
              <a:ext cx="1656184" cy="1728192"/>
            </a:xfrm>
            <a:prstGeom prst="ellips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12" descr="C:\Users\AndrusenkoAV\Desktop\ПРИРОДА - презентация\kisspng-computer-icons-mountain-clip-art-mountain-path-5b200945221cc3.1748877115288261811397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6644" y="5072073"/>
              <a:ext cx="1361606" cy="1361606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>
            <a:off x="7884368" y="6304964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76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43993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432048"/>
          </a:xfrm>
        </p:spPr>
        <p:txBody>
          <a:bodyPr anchor="t">
            <a:noAutofit/>
          </a:bodyPr>
          <a:lstStyle/>
          <a:p>
            <a:r>
              <a:rPr lang="ru-RU" sz="2600" b="1" dirty="0" smtClean="0">
                <a:latin typeface="Cambria" pitchFamily="18" charset="0"/>
              </a:rPr>
              <a:t>Почвенное районирование</a:t>
            </a:r>
            <a:endParaRPr lang="ru-RU" sz="2600" b="1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456923"/>
            <a:ext cx="87129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buClr>
                <a:srgbClr val="996633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Разнообразие почв территории края определяется её геологическим строением, особенностями рельефа, гидрологическими и климатическими условиями, характером растительности.</a:t>
            </a:r>
          </a:p>
          <a:p>
            <a:pPr indent="-360000" algn="just">
              <a:buClr>
                <a:srgbClr val="996633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Существенную роль в процессе почвообразования играют:</a:t>
            </a:r>
          </a:p>
          <a:p>
            <a:pPr indent="-360000" algn="just">
              <a:buClr>
                <a:srgbClr val="996633"/>
              </a:buCl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В северных районах – многолетняя мерзлота и интенсивное выветривание.</a:t>
            </a:r>
          </a:p>
          <a:p>
            <a:pPr indent="-360000" algn="just">
              <a:buClr>
                <a:srgbClr val="996633"/>
              </a:buClr>
            </a:pPr>
            <a:r>
              <a:rPr lang="ru-RU" sz="1700" dirty="0" smtClean="0">
                <a:latin typeface="Cambria" pitchFamily="18" charset="0"/>
              </a:rPr>
              <a:t>Это приводит к формированию сильно каменистых почв на горных склонах и почв с торфяным горизонтом в долинах рек и на равнинах.</a:t>
            </a:r>
          </a:p>
          <a:p>
            <a:pPr indent="-360000" algn="just">
              <a:buClr>
                <a:srgbClr val="996633"/>
              </a:buCl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В южных районах – значительное количество атмосферных осадков в летний период и пышная растительность.</a:t>
            </a:r>
          </a:p>
          <a:p>
            <a:pPr algn="just">
              <a:buClr>
                <a:srgbClr val="996633"/>
              </a:buClr>
            </a:pPr>
            <a:r>
              <a:rPr lang="ru-RU" sz="1700" dirty="0" smtClean="0">
                <a:latin typeface="Cambria" pitchFamily="18" charset="0"/>
              </a:rPr>
              <a:t>Благодаря этому образуются почвы с достаточно высоким содержанием гумуса. Однако равнинные территории вследствие затруднённости стока воды сильно заболочены, и для них характерно широкое распространение торфообразования и формирования глеевых почв.</a:t>
            </a:r>
          </a:p>
          <a:p>
            <a:pPr indent="-360000" algn="just">
              <a:buClr>
                <a:srgbClr val="996633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В пределах края почв, удобных для земледелия, мало. Все они легко поддаются воздействию водной и ветровой эрозии и требуют специализированного ухода: внесения удобрений, проведения мелиоративных работ и др.  </a:t>
            </a:r>
          </a:p>
          <a:p>
            <a:pPr indent="-360000" algn="just">
              <a:buClr>
                <a:srgbClr val="996633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Почвенный покров края имеет чётко выраженную широтную зональность в направлении с севера на юг.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100392" y="116632"/>
            <a:ext cx="900000" cy="900000"/>
            <a:chOff x="7152054" y="4901480"/>
            <a:chExt cx="1656184" cy="1728192"/>
          </a:xfrm>
        </p:grpSpPr>
        <p:sp>
          <p:nvSpPr>
            <p:cNvPr id="11" name="Овал 10"/>
            <p:cNvSpPr/>
            <p:nvPr/>
          </p:nvSpPr>
          <p:spPr>
            <a:xfrm>
              <a:off x="7152054" y="4901480"/>
              <a:ext cx="1656184" cy="1728192"/>
            </a:xfrm>
            <a:prstGeom prst="ellips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12" descr="C:\Users\AndrusenkoAV\Desktop\ПРИРОДА - презентация\kisspng-computer-icons-mountain-clip-art-mountain-path-5b200945221cc3.1748877115288261811397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6644" y="5072073"/>
              <a:ext cx="1361606" cy="1361606"/>
            </a:xfrm>
            <a:prstGeom prst="rect">
              <a:avLst/>
            </a:prstGeom>
            <a:noFill/>
          </p:spPr>
        </p:pic>
      </p:grpSp>
      <p:sp>
        <p:nvSpPr>
          <p:cNvPr id="19" name="TextBox 18"/>
          <p:cNvSpPr txBox="1"/>
          <p:nvPr/>
        </p:nvSpPr>
        <p:spPr>
          <a:xfrm>
            <a:off x="6660232" y="6381328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236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43993" cy="90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995739"/>
            <a:ext cx="5976664" cy="639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Наибольшую площадь на территории края имеют следующие виды почв:</a:t>
            </a: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ru-RU" sz="1700" i="1" dirty="0" smtClean="0">
                <a:solidFill>
                  <a:srgbClr val="FF0000"/>
                </a:solidFill>
                <a:latin typeface="Cambria" pitchFamily="18" charset="0"/>
              </a:rPr>
              <a:t>горно-тундровые</a:t>
            </a:r>
            <a:r>
              <a:rPr lang="ru-RU" sz="1700" dirty="0" smtClean="0">
                <a:latin typeface="Cambria" pitchFamily="18" charset="0"/>
              </a:rPr>
              <a:t> (в верхнем поясе северных гор, лишённом лестной растительности);</a:t>
            </a: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ru-RU" sz="1700" i="1" dirty="0" smtClean="0">
                <a:solidFill>
                  <a:srgbClr val="FF0000"/>
                </a:solidFill>
                <a:latin typeface="Cambria" pitchFamily="18" charset="0"/>
              </a:rPr>
              <a:t>горные органогенно-щебнистые </a:t>
            </a:r>
            <a:r>
              <a:rPr lang="ru-RU" sz="1700" dirty="0" smtClean="0">
                <a:latin typeface="Cambria" pitchFamily="18" charset="0"/>
              </a:rPr>
              <a:t>(в горах северных районов на водораздельных пространствах и крутых склонах, ниже горно-тундровых почв);</a:t>
            </a: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ru-RU" sz="1700" i="1" dirty="0" err="1" smtClean="0">
                <a:solidFill>
                  <a:srgbClr val="FF0000"/>
                </a:solidFill>
                <a:latin typeface="Cambria" pitchFamily="18" charset="0"/>
              </a:rPr>
              <a:t>подбуры</a:t>
            </a:r>
            <a:r>
              <a:rPr lang="ru-RU" sz="1700" i="1" dirty="0" smtClean="0">
                <a:solidFill>
                  <a:srgbClr val="FF0000"/>
                </a:solidFill>
                <a:latin typeface="Cambria" pitchFamily="18" charset="0"/>
              </a:rPr>
              <a:t> и </a:t>
            </a:r>
            <a:r>
              <a:rPr lang="ru-RU" sz="1700" i="1" dirty="0" err="1" smtClean="0">
                <a:solidFill>
                  <a:srgbClr val="FF0000"/>
                </a:solidFill>
                <a:latin typeface="Cambria" pitchFamily="18" charset="0"/>
              </a:rPr>
              <a:t>сухоторфяно-подбуры</a:t>
            </a:r>
            <a:r>
              <a:rPr lang="ru-RU" sz="1700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1700" dirty="0" smtClean="0">
                <a:latin typeface="Cambria" pitchFamily="18" charset="0"/>
              </a:rPr>
              <a:t>(в таёжной зоне в условиях хорошего дренажа);</a:t>
            </a: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ru-RU" sz="1700" i="1" dirty="0" smtClean="0">
                <a:solidFill>
                  <a:srgbClr val="FF0000"/>
                </a:solidFill>
                <a:latin typeface="Cambria" pitchFamily="18" charset="0"/>
              </a:rPr>
              <a:t>подзолистые</a:t>
            </a:r>
            <a:r>
              <a:rPr lang="ru-RU" sz="1700" dirty="0" smtClean="0">
                <a:latin typeface="Cambria" pitchFamily="18" charset="0"/>
              </a:rPr>
              <a:t> (на Охотском побережье);</a:t>
            </a: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ru-RU" sz="1700" i="1" dirty="0" smtClean="0">
                <a:solidFill>
                  <a:srgbClr val="FF0000"/>
                </a:solidFill>
                <a:latin typeface="Cambria" pitchFamily="18" charset="0"/>
              </a:rPr>
              <a:t>бурозёмы</a:t>
            </a:r>
            <a:r>
              <a:rPr lang="ru-RU" sz="1700" dirty="0" smtClean="0">
                <a:latin typeface="Cambria" pitchFamily="18" charset="0"/>
              </a:rPr>
              <a:t> (в горных районах южной части края);</a:t>
            </a: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ru-RU" sz="1700" i="1" dirty="0" smtClean="0">
                <a:solidFill>
                  <a:srgbClr val="FF0000"/>
                </a:solidFill>
                <a:latin typeface="Cambria" pitchFamily="18" charset="0"/>
              </a:rPr>
              <a:t>аллювиальные</a:t>
            </a:r>
            <a:r>
              <a:rPr lang="ru-RU" sz="1700" dirty="0" smtClean="0">
                <a:latin typeface="Cambria" pitchFamily="18" charset="0"/>
              </a:rPr>
              <a:t> (в поймах равнинных рек, в т. ч. в долине Амура и его крупных притоков);</a:t>
            </a: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ru-RU" sz="1700" i="1" dirty="0" smtClean="0">
                <a:solidFill>
                  <a:srgbClr val="FF0000"/>
                </a:solidFill>
                <a:latin typeface="Cambria" pitchFamily="18" charset="0"/>
              </a:rPr>
              <a:t>торфяные</a:t>
            </a:r>
            <a:r>
              <a:rPr lang="ru-RU" sz="1700" dirty="0" smtClean="0">
                <a:latin typeface="Cambria" pitchFamily="18" charset="0"/>
              </a:rPr>
              <a:t> (на плоских равнинах, где затруднён поверхностный сток воды).</a:t>
            </a:r>
          </a:p>
          <a:p>
            <a:pPr algn="just">
              <a:spcBef>
                <a:spcPts val="1200"/>
              </a:spcBef>
              <a:buClr>
                <a:srgbClr val="996633"/>
              </a:buClr>
            </a:pPr>
            <a:r>
              <a:rPr lang="ru-RU" sz="1700" b="1" dirty="0" smtClean="0">
                <a:solidFill>
                  <a:srgbClr val="0000FF"/>
                </a:solidFill>
                <a:latin typeface="Cambria" pitchFamily="18" charset="0"/>
              </a:rPr>
              <a:t>Почвенное районирование края:</a:t>
            </a:r>
          </a:p>
          <a:p>
            <a:pPr indent="-360000" algn="just">
              <a:lnSpc>
                <a:spcPts val="19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itchFamily="18" charset="0"/>
              </a:rPr>
              <a:t>Зона тундровых почв и </a:t>
            </a:r>
            <a:r>
              <a:rPr lang="ru-RU" sz="1700" dirty="0" err="1" smtClean="0">
                <a:latin typeface="Cambria" pitchFamily="18" charset="0"/>
              </a:rPr>
              <a:t>глеезёмов</a:t>
            </a:r>
            <a:r>
              <a:rPr lang="ru-RU" sz="1700" dirty="0" smtClean="0">
                <a:latin typeface="Cambria" pitchFamily="18" charset="0"/>
              </a:rPr>
              <a:t> – </a:t>
            </a:r>
            <a:r>
              <a:rPr lang="en-US" sz="1700" b="1" dirty="0" smtClean="0">
                <a:solidFill>
                  <a:srgbClr val="0000FF"/>
                </a:solidFill>
                <a:latin typeface="Cambria" pitchFamily="18" charset="0"/>
              </a:rPr>
              <a:t>I</a:t>
            </a:r>
            <a:r>
              <a:rPr lang="en-US" sz="1700" dirty="0" smtClean="0">
                <a:latin typeface="Cambria" pitchFamily="18" charset="0"/>
              </a:rPr>
              <a:t> </a:t>
            </a:r>
            <a:endParaRPr lang="ru-RU" sz="1700" dirty="0" smtClean="0">
              <a:latin typeface="Cambria" pitchFamily="18" charset="0"/>
            </a:endParaRPr>
          </a:p>
          <a:p>
            <a:pPr marL="360000"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itchFamily="18" charset="0"/>
              </a:rPr>
              <a:t>Зона подзолистых иллювиально-гумусовых почв и </a:t>
            </a:r>
            <a:r>
              <a:rPr lang="ru-RU" sz="1700" dirty="0" err="1" smtClean="0">
                <a:latin typeface="Cambria" pitchFamily="18" charset="0"/>
              </a:rPr>
              <a:t>подбуров</a:t>
            </a:r>
            <a:r>
              <a:rPr lang="en-US" sz="1700" dirty="0" smtClean="0">
                <a:latin typeface="Cambria" pitchFamily="18" charset="0"/>
              </a:rPr>
              <a:t> – </a:t>
            </a:r>
            <a:r>
              <a:rPr lang="en-US" sz="1700" b="1" dirty="0" smtClean="0">
                <a:solidFill>
                  <a:srgbClr val="0000FF"/>
                </a:solidFill>
                <a:latin typeface="Cambria" pitchFamily="18" charset="0"/>
              </a:rPr>
              <a:t>I</a:t>
            </a:r>
            <a:r>
              <a:rPr lang="en-US" sz="1700" b="1" dirty="0">
                <a:solidFill>
                  <a:srgbClr val="0000FF"/>
                </a:solidFill>
                <a:latin typeface="Cambria" pitchFamily="18" charset="0"/>
              </a:rPr>
              <a:t>I</a:t>
            </a:r>
            <a:endParaRPr lang="ru-RU" sz="1700" b="1" dirty="0" smtClean="0">
              <a:solidFill>
                <a:srgbClr val="0000FF"/>
              </a:solidFill>
              <a:latin typeface="Cambria" pitchFamily="18" charset="0"/>
            </a:endParaRP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ü"/>
            </a:pPr>
            <a:r>
              <a:rPr lang="ru-RU" sz="1700" dirty="0">
                <a:latin typeface="Cambria" pitchFamily="18" charset="0"/>
              </a:rPr>
              <a:t>З</a:t>
            </a:r>
            <a:r>
              <a:rPr lang="ru-RU" sz="1700" dirty="0" smtClean="0">
                <a:latin typeface="Cambria" pitchFamily="18" charset="0"/>
              </a:rPr>
              <a:t>она </a:t>
            </a:r>
            <a:r>
              <a:rPr lang="ru-RU" sz="1700" dirty="0" err="1" smtClean="0">
                <a:latin typeface="Cambria" pitchFamily="18" charset="0"/>
              </a:rPr>
              <a:t>бурозёмых</a:t>
            </a:r>
            <a:r>
              <a:rPr lang="ru-RU" sz="1700" dirty="0" smtClean="0">
                <a:latin typeface="Cambria" pitchFamily="18" charset="0"/>
              </a:rPr>
              <a:t> почв</a:t>
            </a:r>
            <a:r>
              <a:rPr lang="en-US" sz="1700" dirty="0" smtClean="0">
                <a:latin typeface="Cambria" pitchFamily="18" charset="0"/>
              </a:rPr>
              <a:t> – </a:t>
            </a:r>
            <a:r>
              <a:rPr lang="en-US" sz="1700" b="1" dirty="0" smtClean="0">
                <a:solidFill>
                  <a:srgbClr val="0000FF"/>
                </a:solidFill>
                <a:latin typeface="Cambria" pitchFamily="18" charset="0"/>
              </a:rPr>
              <a:t>III</a:t>
            </a: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ü"/>
            </a:pPr>
            <a:r>
              <a:rPr lang="ru-RU" sz="1700" dirty="0" err="1" smtClean="0">
                <a:latin typeface="Cambria" pitchFamily="18" charset="0"/>
              </a:rPr>
              <a:t>Подзона</a:t>
            </a:r>
            <a:r>
              <a:rPr lang="ru-RU" sz="1700" dirty="0" smtClean="0">
                <a:latin typeface="Cambria" pitchFamily="18" charset="0"/>
              </a:rPr>
              <a:t> бурых лесных почв –</a:t>
            </a:r>
            <a:r>
              <a:rPr lang="ru-RU" sz="1700" b="1" dirty="0" smtClean="0">
                <a:latin typeface="Cambria" pitchFamily="18" charset="0"/>
              </a:rPr>
              <a:t> </a:t>
            </a:r>
            <a:r>
              <a:rPr lang="en-US" sz="1700" b="1" dirty="0" smtClean="0">
                <a:solidFill>
                  <a:srgbClr val="0000FF"/>
                </a:solidFill>
                <a:latin typeface="Cambria" pitchFamily="18" charset="0"/>
              </a:rPr>
              <a:t>III</a:t>
            </a:r>
            <a:r>
              <a:rPr lang="ru-RU" sz="1700" b="1" dirty="0" smtClean="0">
                <a:solidFill>
                  <a:srgbClr val="0000FF"/>
                </a:solidFill>
                <a:latin typeface="Cambria" pitchFamily="18" charset="0"/>
              </a:rPr>
              <a:t>а </a:t>
            </a:r>
            <a:endParaRPr lang="en-US" sz="1700" b="1" dirty="0" smtClean="0">
              <a:solidFill>
                <a:srgbClr val="0000FF"/>
              </a:solidFill>
              <a:latin typeface="Cambria" pitchFamily="18" charset="0"/>
            </a:endParaRPr>
          </a:p>
          <a:p>
            <a:pPr indent="-360000" algn="just">
              <a:lnSpc>
                <a:spcPts val="1900"/>
              </a:lnSpc>
              <a:buClr>
                <a:srgbClr val="996633"/>
              </a:buClr>
              <a:buFont typeface="Wingdings" panose="05000000000000000000" pitchFamily="2" charset="2"/>
              <a:buChar char="ü"/>
            </a:pPr>
            <a:r>
              <a:rPr lang="ru-RU" sz="1700" dirty="0" err="1" smtClean="0">
                <a:latin typeface="Cambria" pitchFamily="18" charset="0"/>
              </a:rPr>
              <a:t>Подзона</a:t>
            </a:r>
            <a:r>
              <a:rPr lang="ru-RU" sz="1700" dirty="0" smtClean="0">
                <a:latin typeface="Cambria" pitchFamily="18" charset="0"/>
              </a:rPr>
              <a:t> луговых и болотных почв –</a:t>
            </a:r>
            <a:r>
              <a:rPr lang="ru-RU" sz="17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1700" b="1" dirty="0" smtClean="0">
                <a:solidFill>
                  <a:srgbClr val="0000FF"/>
                </a:solidFill>
                <a:latin typeface="Cambria" pitchFamily="18" charset="0"/>
              </a:rPr>
              <a:t>III</a:t>
            </a:r>
            <a:r>
              <a:rPr lang="ru-RU" sz="1700" b="1" dirty="0" smtClean="0">
                <a:solidFill>
                  <a:srgbClr val="0000FF"/>
                </a:solidFill>
                <a:latin typeface="Cambria" pitchFamily="18" charset="0"/>
              </a:rPr>
              <a:t>б </a:t>
            </a:r>
            <a:endParaRPr lang="en-US" sz="1700" b="1" dirty="0" smtClean="0">
              <a:solidFill>
                <a:srgbClr val="0000FF"/>
              </a:solidFill>
              <a:latin typeface="Cambria" pitchFamily="18" charset="0"/>
            </a:endParaRPr>
          </a:p>
          <a:p>
            <a:pPr indent="-360000" algn="just">
              <a:buClr>
                <a:srgbClr val="996633"/>
              </a:buClr>
              <a:buFont typeface="Wingdings" panose="05000000000000000000" pitchFamily="2" charset="2"/>
              <a:buChar char="ü"/>
            </a:pPr>
            <a:endParaRPr lang="en-US" sz="1700" dirty="0" smtClean="0">
              <a:latin typeface="Cambria" pitchFamily="18" charset="0"/>
            </a:endParaRPr>
          </a:p>
          <a:p>
            <a:pPr indent="-360000" algn="just">
              <a:buClr>
                <a:srgbClr val="996633"/>
              </a:buClr>
              <a:buFont typeface="Wingdings" panose="05000000000000000000" pitchFamily="2" charset="2"/>
              <a:buChar char="ü"/>
            </a:pPr>
            <a:endParaRPr lang="ru-RU" sz="1700" dirty="0" smtClean="0">
              <a:latin typeface="Cambria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100392" y="116632"/>
            <a:ext cx="900000" cy="900000"/>
            <a:chOff x="7152054" y="4901480"/>
            <a:chExt cx="1656184" cy="1728192"/>
          </a:xfrm>
        </p:grpSpPr>
        <p:sp>
          <p:nvSpPr>
            <p:cNvPr id="10" name="Овал 9"/>
            <p:cNvSpPr/>
            <p:nvPr/>
          </p:nvSpPr>
          <p:spPr>
            <a:xfrm>
              <a:off x="7152054" y="4901480"/>
              <a:ext cx="1656184" cy="1728192"/>
            </a:xfrm>
            <a:prstGeom prst="ellips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1" name="Picture 12" descr="C:\Users\AndrusenkoAV\Desktop\ПРИРОДА - презентация\kisspng-computer-icons-mountain-clip-art-mountain-path-5b200945221cc3.1748877115288261811397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6644" y="5072073"/>
              <a:ext cx="1361606" cy="1361606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362" t="38256" r="19765" b="13961"/>
          <a:stretch/>
        </p:blipFill>
        <p:spPr>
          <a:xfrm>
            <a:off x="6444209" y="1351722"/>
            <a:ext cx="2475041" cy="459187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9040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25894"/>
          </a:xfrm>
          <a:prstGeom prst="rect">
            <a:avLst/>
          </a:prstGeom>
          <a:noFill/>
        </p:spPr>
      </p:pic>
      <p:sp>
        <p:nvSpPr>
          <p:cNvPr id="51" name="Прямоугольник 50"/>
          <p:cNvSpPr/>
          <p:nvPr/>
        </p:nvSpPr>
        <p:spPr>
          <a:xfrm>
            <a:off x="251520" y="1247637"/>
            <a:ext cx="669674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ru-RU" dirty="0" smtClean="0">
                <a:latin typeface="Cambria" panose="02040503050406030204" pitchFamily="18" charset="0"/>
              </a:rPr>
              <a:t>Презентация состоит из 10 блоков, обозначенных значками: </a:t>
            </a:r>
          </a:p>
          <a:p>
            <a:pPr algn="just"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ru-RU" dirty="0" smtClean="0">
                <a:latin typeface="Cambria" panose="02040503050406030204" pitchFamily="18" charset="0"/>
              </a:rPr>
              <a:t>Чтобы перейти в нужный раздел, необходимо </a:t>
            </a:r>
            <a:r>
              <a:rPr lang="ru-RU" dirty="0" smtClean="0">
                <a:latin typeface="Cambria" panose="02040503050406030204" pitchFamily="18" charset="0"/>
              </a:rPr>
              <a:t>щелкнуть </a:t>
            </a:r>
            <a:r>
              <a:rPr lang="ru-RU" dirty="0" smtClean="0">
                <a:latin typeface="Cambria" panose="02040503050406030204" pitchFamily="18" charset="0"/>
              </a:rPr>
              <a:t>на </a:t>
            </a:r>
            <a:r>
              <a:rPr lang="ru-RU" dirty="0" smtClean="0">
                <a:latin typeface="Cambria" panose="02040503050406030204" pitchFamily="18" charset="0"/>
              </a:rPr>
              <a:t>название </a:t>
            </a:r>
            <a:r>
              <a:rPr lang="ru-RU" dirty="0" smtClean="0">
                <a:latin typeface="Cambria" panose="02040503050406030204" pitchFamily="18" charset="0"/>
              </a:rPr>
              <a:t>блока:</a:t>
            </a:r>
          </a:p>
          <a:p>
            <a:pPr algn="just"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ru-RU" dirty="0" smtClean="0">
                <a:latin typeface="Cambria" panose="02040503050406030204" pitchFamily="18" charset="0"/>
              </a:rPr>
              <a:t>Каждый блок состоит из нескольких подразделов. Чтобы перейти в нужный раздел, надо нажать на его название.</a:t>
            </a:r>
          </a:p>
          <a:p>
            <a:pPr algn="just"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ru-RU" dirty="0" smtClean="0">
                <a:latin typeface="Cambria" panose="02040503050406030204" pitchFamily="18" charset="0"/>
              </a:rPr>
              <a:t>При нажатии на кнопку              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</a:rPr>
              <a:t>            произойдет переход в выбранный блок.</a:t>
            </a:r>
          </a:p>
          <a:p>
            <a:pPr algn="just"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ru-RU" dirty="0" smtClean="0">
                <a:latin typeface="Cambria" panose="02040503050406030204" pitchFamily="18" charset="0"/>
              </a:rPr>
              <a:t>Чтобы перейти в раздел «</a:t>
            </a:r>
            <a:r>
              <a:rPr lang="ru-RU" b="1" dirty="0" smtClean="0">
                <a:latin typeface="Cambria" panose="02040503050406030204" pitchFamily="18" charset="0"/>
              </a:rPr>
              <a:t>БЛОКИ МОДУЛЯ», </a:t>
            </a:r>
            <a:r>
              <a:rPr lang="ru-RU" dirty="0" smtClean="0">
                <a:latin typeface="Cambria" panose="02040503050406030204" pitchFamily="18" charset="0"/>
              </a:rPr>
              <a:t>нужно нажать кнопку</a:t>
            </a:r>
          </a:p>
          <a:p>
            <a:pPr algn="just"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ru-RU" dirty="0" smtClean="0">
                <a:latin typeface="Cambria" panose="02040503050406030204" pitchFamily="18" charset="0"/>
              </a:rPr>
              <a:t>Для перехода к следующему слайду с информацией необходимо нажать кнопку</a:t>
            </a:r>
          </a:p>
          <a:p>
            <a:pPr algn="just"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ru-RU" dirty="0" smtClean="0">
                <a:latin typeface="Cambria" panose="02040503050406030204" pitchFamily="18" charset="0"/>
              </a:rPr>
              <a:t>В викторине необходимо нажать на один из вариантов ответа, при этом правильный ответ будет выделен другим цветом и появится фото-подсказка.</a:t>
            </a:r>
          </a:p>
          <a:p>
            <a:pPr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ru-RU" dirty="0" smtClean="0">
                <a:latin typeface="Cambria" panose="02040503050406030204" pitchFamily="18" charset="0"/>
              </a:rPr>
              <a:t>Навигация работает только в режиме показ слайдов: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699792" y="438902"/>
            <a:ext cx="3931717" cy="576064"/>
          </a:xfrm>
          <a:prstGeom prst="roundRect">
            <a:avLst>
              <a:gd name="adj" fmla="val 50000"/>
            </a:avLst>
          </a:prstGeom>
          <a:solidFill>
            <a:srgbClr val="A1CDD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1003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Навигационная панель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Группа 31"/>
          <p:cNvGrpSpPr/>
          <p:nvPr/>
        </p:nvGrpSpPr>
        <p:grpSpPr>
          <a:xfrm>
            <a:off x="7956420" y="1031616"/>
            <a:ext cx="792000" cy="792000"/>
            <a:chOff x="323528" y="3320988"/>
            <a:chExt cx="1163574" cy="1214164"/>
          </a:xfrm>
          <a:solidFill>
            <a:srgbClr val="FF9966"/>
          </a:solidFill>
        </p:grpSpPr>
        <p:sp>
          <p:nvSpPr>
            <p:cNvPr id="9" name="Овал 8"/>
            <p:cNvSpPr/>
            <p:nvPr/>
          </p:nvSpPr>
          <p:spPr>
            <a:xfrm>
              <a:off x="323528" y="3320988"/>
              <a:ext cx="1163574" cy="12141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0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7CC1D1"/>
                </a:clrFrom>
                <a:clrTo>
                  <a:srgbClr val="7CC1D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5794" y="3463847"/>
              <a:ext cx="573104" cy="964189"/>
            </a:xfrm>
            <a:prstGeom prst="rect">
              <a:avLst/>
            </a:prstGeom>
            <a:grpFill/>
          </p:spPr>
        </p:pic>
      </p:grpSp>
      <p:sp>
        <p:nvSpPr>
          <p:cNvPr id="33" name="TextBox 32"/>
          <p:cNvSpPr txBox="1"/>
          <p:nvPr/>
        </p:nvSpPr>
        <p:spPr>
          <a:xfrm>
            <a:off x="7797166" y="1907250"/>
            <a:ext cx="1188000" cy="504000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mbria" panose="02040503050406030204" pitchFamily="18" charset="0"/>
                <a:hlinkClick r:id="rId5" action="ppaction://hlinksldjump"/>
              </a:rPr>
              <a:t>П</a:t>
            </a:r>
            <a:r>
              <a:rPr lang="ru-RU" sz="1400" b="1" dirty="0" smtClean="0">
                <a:latin typeface="Cambria" panose="02040503050406030204" pitchFamily="18" charset="0"/>
                <a:hlinkClick r:id="rId5" action="ppaction://hlinksldjump"/>
              </a:rPr>
              <a:t>риродные районы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59632" y="4147156"/>
            <a:ext cx="1080120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61978" y="4869160"/>
            <a:ext cx="1080120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75856" y="3158376"/>
            <a:ext cx="1008112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8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52" name="Стрелка вправо 51"/>
          <p:cNvSpPr/>
          <p:nvPr/>
        </p:nvSpPr>
        <p:spPr>
          <a:xfrm>
            <a:off x="7164288" y="1376772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право 53"/>
          <p:cNvSpPr/>
          <p:nvPr/>
        </p:nvSpPr>
        <p:spPr>
          <a:xfrm>
            <a:off x="7164288" y="2057838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ndrusenkoAV\Desktop\hello_html_2d5c50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61509" y="6169868"/>
            <a:ext cx="540000" cy="432000"/>
          </a:xfrm>
          <a:prstGeom prst="rect">
            <a:avLst/>
          </a:prstGeom>
          <a:noFill/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59" name="TextBox 58"/>
          <p:cNvSpPr txBox="1"/>
          <p:nvPr/>
        </p:nvSpPr>
        <p:spPr>
          <a:xfrm>
            <a:off x="7812360" y="6309320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43993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432048"/>
          </a:xfrm>
        </p:spPr>
        <p:txBody>
          <a:bodyPr anchor="t">
            <a:noAutofit/>
          </a:bodyPr>
          <a:lstStyle/>
          <a:p>
            <a:r>
              <a:rPr lang="ru-RU" sz="2600" b="1" dirty="0" smtClean="0">
                <a:latin typeface="Cambria" pitchFamily="18" charset="0"/>
              </a:rPr>
              <a:t>Полезные ископаемые</a:t>
            </a:r>
            <a:endParaRPr lang="ru-RU" sz="2600" b="1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456923"/>
            <a:ext cx="873394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996633"/>
              </a:buClr>
            </a:pPr>
            <a:r>
              <a:rPr lang="ru-RU" sz="1700" dirty="0" smtClean="0">
                <a:latin typeface="Cambria" panose="02040503050406030204" pitchFamily="18" charset="0"/>
              </a:rPr>
              <a:t>Хабаровский край входит в список ведущих регионов России по добыче полезных ископаемых. На его территории находятся следующие виды:</a:t>
            </a:r>
          </a:p>
          <a:p>
            <a:pPr indent="-360000" algn="just">
              <a:buClr>
                <a:srgbClr val="996633"/>
              </a:buClr>
              <a:buFont typeface="Wingdings" panose="05000000000000000000" pitchFamily="2" charset="2"/>
              <a:buChar char="Ø"/>
            </a:pPr>
            <a:r>
              <a:rPr lang="ru-RU" sz="17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Горючие</a:t>
            </a:r>
            <a:r>
              <a:rPr lang="ru-RU" sz="1700" dirty="0" smtClean="0">
                <a:latin typeface="Cambria" panose="02040503050406030204" pitchFamily="18" charset="0"/>
              </a:rPr>
              <a:t>:</a:t>
            </a:r>
          </a:p>
          <a:p>
            <a:pPr algn="just">
              <a:buClr>
                <a:srgbClr val="996633"/>
              </a:buClr>
            </a:pPr>
            <a:r>
              <a:rPr lang="ru-RU" sz="1700" dirty="0" smtClean="0">
                <a:latin typeface="Cambria" panose="02040503050406030204" pitchFamily="18" charset="0"/>
              </a:rPr>
              <a:t>каменный и бурый угли</a:t>
            </a:r>
          </a:p>
          <a:p>
            <a:pPr indent="-360000" algn="just">
              <a:buClr>
                <a:srgbClr val="996633"/>
              </a:buClr>
              <a:buFont typeface="Wingdings" panose="05000000000000000000" pitchFamily="2" charset="2"/>
              <a:buChar char="Ø"/>
            </a:pPr>
            <a:r>
              <a:rPr lang="ru-RU" sz="17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Рудные</a:t>
            </a:r>
            <a:r>
              <a:rPr lang="ru-RU" sz="1700" dirty="0" smtClean="0">
                <a:latin typeface="Cambria" panose="02040503050406030204" pitchFamily="18" charset="0"/>
              </a:rPr>
              <a:t>:</a:t>
            </a:r>
          </a:p>
          <a:p>
            <a:pPr algn="just">
              <a:buClr>
                <a:srgbClr val="996633"/>
              </a:buClr>
            </a:pPr>
            <a:r>
              <a:rPr lang="ru-RU" sz="1700" dirty="0" smtClean="0">
                <a:latin typeface="Cambria" panose="02040503050406030204" pitchFamily="18" charset="0"/>
              </a:rPr>
              <a:t>золото (рудное и россыпное), серебро, платина, железо, марганец, олово, свинец, цинк, вольфрам, медь, молибден, алюминий, титан, бериллий, стронций, цирконий, тантал, ниобий.  </a:t>
            </a:r>
          </a:p>
          <a:p>
            <a:pPr indent="-360000" algn="just">
              <a:buClr>
                <a:srgbClr val="996633"/>
              </a:buClr>
              <a:buFont typeface="Wingdings" panose="05000000000000000000" pitchFamily="2" charset="2"/>
              <a:buChar char="Ø"/>
            </a:pPr>
            <a:r>
              <a:rPr lang="ru-RU" sz="17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Нерудные</a:t>
            </a:r>
            <a:r>
              <a:rPr lang="ru-RU" sz="1700" dirty="0" smtClean="0">
                <a:latin typeface="Cambria" panose="02040503050406030204" pitchFamily="18" charset="0"/>
              </a:rPr>
              <a:t>:</a:t>
            </a:r>
          </a:p>
          <a:p>
            <a:pPr algn="just">
              <a:buClr>
                <a:srgbClr val="996633"/>
              </a:buClr>
            </a:pPr>
            <a:r>
              <a:rPr lang="ru-RU" sz="1700" dirty="0" smtClean="0">
                <a:latin typeface="Cambria" panose="02040503050406030204" pitchFamily="18" charset="0"/>
              </a:rPr>
              <a:t>фосфориты, ювелирные камни (аметисты, бериллы, хризолиты, опалы, гранаты, халцедоны, горный хрусталь), поделочные камни (яшма, окаменелое дерево,  родониты, мрамор), строительные материалы (известняки, глины, песчано-гравийные смеси, гранитоиды, базальты, песчаники, доломиты).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8100392" y="116632"/>
            <a:ext cx="900000" cy="900000"/>
            <a:chOff x="7152054" y="4901480"/>
            <a:chExt cx="1656184" cy="1728192"/>
          </a:xfrm>
        </p:grpSpPr>
        <p:sp>
          <p:nvSpPr>
            <p:cNvPr id="10" name="Овал 9"/>
            <p:cNvSpPr/>
            <p:nvPr/>
          </p:nvSpPr>
          <p:spPr>
            <a:xfrm>
              <a:off x="7152054" y="4901480"/>
              <a:ext cx="1656184" cy="1728192"/>
            </a:xfrm>
            <a:prstGeom prst="ellips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1" name="Picture 12" descr="C:\Users\AndrusenkoAV\Desktop\ПРИРОДА - презентация\kisspng-computer-icons-mountain-clip-art-mountain-path-5b200945221cc3.1748877115288261811397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6644" y="5072073"/>
              <a:ext cx="1361606" cy="1361606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7884368" y="6304964"/>
            <a:ext cx="1080120" cy="292388"/>
          </a:xfrm>
          <a:prstGeom prst="rect">
            <a:avLst/>
          </a:prstGeom>
          <a:solidFill>
            <a:srgbClr val="CC99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Презентация. Добыча золота в Карели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029"/>
          <a:stretch/>
        </p:blipFill>
        <p:spPr bwMode="auto">
          <a:xfrm>
            <a:off x="3095276" y="5010602"/>
            <a:ext cx="2033316" cy="16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Горный хрусталь: свойства, разновидности, совместим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Горный хрусталь: свойства, разновидности, совместимость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Горный хрусталь: свойства, разновидности, совместимость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Горный хрусталь: свойства, разновидности, совместимость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4998537"/>
            <a:ext cx="1956597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3" descr="Бурый уголь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14" y="5118602"/>
            <a:ext cx="1922473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458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161230"/>
            <a:ext cx="8640960" cy="4536504"/>
          </a:xfrm>
        </p:spPr>
        <p:txBody>
          <a:bodyPr>
            <a:normAutofit/>
          </a:bodyPr>
          <a:lstStyle/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3" action="ppaction://hlinksldjump"/>
              </a:rPr>
              <a:t>Основные виды климата в крае и климатообразующие процессы</a:t>
            </a: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4" action="ppaction://hlinksldjump"/>
              </a:rPr>
              <a:t>Особенности атмосферной циркуляции воздушных масс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5" action="ppaction://hlinksldjump"/>
              </a:rPr>
              <a:t>Муссонная составляющая в климате края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6" action="ppaction://hlinksldjump"/>
              </a:rPr>
              <a:t>Климатическое районирование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7" action="ppaction://hlinksldjump"/>
              </a:rPr>
              <a:t>Сезонность климата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3671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К Л И М А Т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pic>
        <p:nvPicPr>
          <p:cNvPr id="14" name="Picture 2" descr="C:\Users\KnigiKRY\Desktop\щербакова\3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70466" y="4509120"/>
            <a:ext cx="1522014" cy="158417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10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3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98"/>
            <a:ext cx="9144000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pic>
        <p:nvPicPr>
          <p:cNvPr id="12" name="Picture 2" descr="C:\Users\KnigiKRY\Desktop\щербакова\3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9302" y="4898"/>
            <a:ext cx="977193" cy="105948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179512" y="1700808"/>
            <a:ext cx="8784976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Климат края характеризуется специфическими чертами, отличающими его от климата других регионов России. Он суровее, чем на тех же широтах европейской части страны.</a:t>
            </a:r>
          </a:p>
          <a:p>
            <a:pPr marL="0" marR="0" lvl="0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Климатические условия меняются при движении с севера на юг, значительно зависят от близости к морю и характера рельефа. </a:t>
            </a:r>
          </a:p>
          <a:p>
            <a:pPr marL="0" marR="0" lvl="0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Климат большей части территории относится к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умеренно континентальному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Он имеет </a:t>
            </a:r>
            <a:r>
              <a:rPr kumimoji="0" lang="ru-RU" sz="1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муссонные черты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хорошо выраженные в юго-восточной части и постепенно «стирающиеся» с удалением от моря.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Муссонность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обусловливает суровую малоснежную зиму, жаркое, избыточно влажное лето, относительно тёплую и сухую осень и такую же весну.</a:t>
            </a:r>
          </a:p>
          <a:p>
            <a:pPr marL="0" marR="0" lvl="0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Узкая полоса суши вдоль побережья Татарского пролива имеет свойства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морского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климата: высокую влажность воздуха, частые туманы летом и осенью, морось, небольшое число солнечных дней, довольно мягкую зиму.</a:t>
            </a:r>
          </a:p>
          <a:p>
            <a:pPr lvl="0" indent="-36000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Северо-западные районы края, прилегающие к Республике Саха (Якутия), характеризуются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резко континентальным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климатом с очень суровой зимой и жарким летом. Амплитуда среднемесячных температур здесь превышает 50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°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С.</a:t>
            </a:r>
          </a:p>
          <a:p>
            <a:pPr marL="0" marR="0" lvl="0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В горных районах на климат существенное влияние дополнительно оказывают высота местности над уровнем моря и сторона склона.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520" y="850830"/>
            <a:ext cx="8640960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Основные виды климата в крае</a:t>
            </a:r>
          </a:p>
          <a:p>
            <a:pPr algn="ctr">
              <a:lnSpc>
                <a:spcPts val="24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и климатообразующие процессы</a:t>
            </a:r>
          </a:p>
        </p:txBody>
      </p:sp>
    </p:spTree>
    <p:extLst>
      <p:ext uri="{BB962C8B-B14F-4D97-AF65-F5344CB8AC3E}">
        <p14:creationId xmlns="" xmlns:p14="http://schemas.microsoft.com/office/powerpoint/2010/main" val="20006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3" y="1124744"/>
            <a:ext cx="8784976" cy="5040560"/>
          </a:xfrm>
        </p:spPr>
        <p:txBody>
          <a:bodyPr>
            <a:normAutofit/>
          </a:bodyPr>
          <a:lstStyle/>
          <a:p>
            <a:pPr marL="0" indent="-36000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Среднегодовая температура воздуха в южных районах: от +1,5 до </a:t>
            </a:r>
            <a:r>
              <a:rPr lang="ru-RU" sz="17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</a:rPr>
              <a:t>1,2°С; в северных: </a:t>
            </a:r>
            <a:r>
              <a:rPr lang="ru-RU" sz="17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</a:rPr>
              <a:t>7,5…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</a:rPr>
              <a:t>10°С; на побережье Татарского пролива этот показатель на 0,5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</a:rPr>
              <a:t>1,0°С выше, чем на той же широте в долине Амура. В горах температура воздуха понижается в среднем на 0,5°С на каждые 100 м поднятия, поэтому в летние месяцы наиболее низкие температуры отмечаются на вершинах и склонах гор, а в котловинах и горных долинах скапливается очень холодный воздух. </a:t>
            </a:r>
          </a:p>
          <a:p>
            <a:pPr marL="0" indent="-36000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Самое холодное место края расположено в </a:t>
            </a:r>
            <a:r>
              <a:rPr lang="ru-RU" sz="1700" dirty="0" err="1" smtClean="0">
                <a:latin typeface="Cambria" panose="02040503050406030204" pitchFamily="18" charset="0"/>
              </a:rPr>
              <a:t>Аяно</a:t>
            </a:r>
            <a:r>
              <a:rPr lang="ru-RU" sz="1700" dirty="0" smtClean="0">
                <a:latin typeface="Cambria" panose="02040503050406030204" pitchFamily="18" charset="0"/>
              </a:rPr>
              <a:t>-Майском районе (метеостанция </a:t>
            </a:r>
            <a:r>
              <a:rPr lang="ru-RU" sz="1700" dirty="0" err="1" smtClean="0">
                <a:latin typeface="Cambria" panose="02040503050406030204" pitchFamily="18" charset="0"/>
              </a:rPr>
              <a:t>Батомга</a:t>
            </a:r>
            <a:r>
              <a:rPr lang="ru-RU" sz="1700" dirty="0" smtClean="0">
                <a:latin typeface="Cambria" panose="02040503050406030204" pitchFamily="18" charset="0"/>
              </a:rPr>
              <a:t>), самым высокие температуры отмечались в  </a:t>
            </a:r>
            <a:r>
              <a:rPr lang="ru-RU" sz="1700" dirty="0" err="1" smtClean="0">
                <a:latin typeface="Cambria" panose="02040503050406030204" pitchFamily="18" charset="0"/>
              </a:rPr>
              <a:t>Бикинском</a:t>
            </a:r>
            <a:r>
              <a:rPr lang="ru-RU" sz="1700" dirty="0" smtClean="0">
                <a:latin typeface="Cambria" panose="02040503050406030204" pitchFamily="18" charset="0"/>
              </a:rPr>
              <a:t> районе.</a:t>
            </a:r>
          </a:p>
          <a:p>
            <a:pPr marL="0" indent="-36000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27 декабря 2018 года метеостанция </a:t>
            </a:r>
            <a:r>
              <a:rPr lang="ru-RU" sz="1700" dirty="0" err="1" smtClean="0">
                <a:latin typeface="Cambria" panose="02040503050406030204" pitchFamily="18" charset="0"/>
              </a:rPr>
              <a:t>Бурукан</a:t>
            </a:r>
            <a:r>
              <a:rPr lang="ru-RU" sz="1700" dirty="0" smtClean="0">
                <a:latin typeface="Cambria" panose="02040503050406030204" pitchFamily="18" charset="0"/>
              </a:rPr>
              <a:t> (</a:t>
            </a:r>
            <a:r>
              <a:rPr lang="ru-RU" sz="1700" dirty="0" err="1" smtClean="0">
                <a:latin typeface="Cambria" panose="02040503050406030204" pitchFamily="18" charset="0"/>
              </a:rPr>
              <a:t>Тугуро-Чумиканский</a:t>
            </a:r>
            <a:r>
              <a:rPr lang="ru-RU" sz="1700" dirty="0" smtClean="0">
                <a:latin typeface="Cambria" panose="02040503050406030204" pitchFamily="18" charset="0"/>
              </a:rPr>
              <a:t> р-н) стала «полюсом холода» планеты. Здесь была зафиксирована самая низкая температура этого дня: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</a:rPr>
              <a:t>52°С. </a:t>
            </a:r>
          </a:p>
          <a:p>
            <a:pPr marL="0" indent="-36000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Средняя продолжительность периода со среднемесячной температурой </a:t>
            </a:r>
            <a:r>
              <a:rPr lang="ru-RU" sz="1700" dirty="0">
                <a:latin typeface="Cambria" panose="02040503050406030204" pitchFamily="18" charset="0"/>
              </a:rPr>
              <a:t>выше </a:t>
            </a:r>
            <a:r>
              <a:rPr lang="ru-RU" sz="1700" dirty="0" smtClean="0">
                <a:latin typeface="Cambria" panose="02040503050406030204" pitchFamily="18" charset="0"/>
              </a:rPr>
              <a:t>10°С достигает на юге (150 дней), на севере и побережье Татарского пролива: не более 110 дней, в горных районах: менее 100 дней.</a:t>
            </a:r>
          </a:p>
          <a:p>
            <a:pPr marL="0" indent="-36000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Среднегодовое количество осадков: от 400 до 1000 мм. При этом отмечается чёткая связь увеличения количества осадков с возрастанием высоты местности и с приближением к морю. Наибольшее количество осадков выпадает в центральной части Сихотэ-Алиня (около 1000 мм). Меньше всего осадков на севере, в бассейнах рек-притоков Лены (менее 400 мм).</a:t>
            </a:r>
          </a:p>
          <a:p>
            <a:pPr marL="0" indent="-36000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endParaRPr lang="ru-RU" sz="1700" dirty="0" smtClean="0">
              <a:latin typeface="Cambria" panose="02040503050406030204" pitchFamily="18" charset="0"/>
            </a:endParaRPr>
          </a:p>
          <a:p>
            <a:pPr marL="0" indent="-36000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endParaRPr lang="ru-RU" sz="1700" dirty="0" smtClean="0">
              <a:latin typeface="Cambria" panose="02040503050406030204" pitchFamily="18" charset="0"/>
            </a:endParaRPr>
          </a:p>
        </p:txBody>
      </p:sp>
      <p:pic>
        <p:nvPicPr>
          <p:cNvPr id="7" name="Picture 2" descr="C:\Users\KnigiKRY\Desktop\щербакова\3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9302" y="65261"/>
            <a:ext cx="977193" cy="105948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6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54115"/>
            <a:ext cx="7128792" cy="2009529"/>
          </a:xfrm>
        </p:spPr>
        <p:txBody>
          <a:bodyPr>
            <a:noAutofit/>
          </a:bodyPr>
          <a:lstStyle/>
          <a:p>
            <a:pPr algn="just"/>
            <a:r>
              <a:rPr lang="ru-RU" sz="17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Зимой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над материком устанавливается область высокого давления (</a:t>
            </a: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Сибирский антициклон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), а над океаном формируется область низкого давления (</a:t>
            </a: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Алеутская депрессия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). Воздушные массы движутся с континента в сторону океана, поэтому преобладают западные, северо-западные и северные ветра. Эти очень холодные и сухие воздушные массы определяют морозную погоду с небольшой влажностью на всей территории края.</a:t>
            </a:r>
            <a:endParaRPr lang="ru-RU" sz="17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32240" y="6304964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KnigiKRY\Desktop\щербакова\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9302" y="65261"/>
            <a:ext cx="977193" cy="1059483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79513" y="1844824"/>
            <a:ext cx="8795522" cy="3600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Движение воздушных масс оказывает большое влияние на климат.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886815"/>
            <a:ext cx="8926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Особенности атмосферной циркуляции</a:t>
            </a:r>
          </a:p>
          <a:p>
            <a:pPr algn="ctr">
              <a:lnSpc>
                <a:spcPts val="24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воздушных масс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01" t="37101" r="43058" b="37681"/>
          <a:stretch/>
        </p:blipFill>
        <p:spPr>
          <a:xfrm>
            <a:off x="323528" y="4265446"/>
            <a:ext cx="1299266" cy="1620000"/>
          </a:xfrm>
          <a:prstGeom prst="rect">
            <a:avLst/>
          </a:prstGeom>
          <a:ln w="38100" cap="sq">
            <a:solidFill>
              <a:srgbClr val="9900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865" t="37101" r="12024" b="37681"/>
          <a:stretch/>
        </p:blipFill>
        <p:spPr>
          <a:xfrm>
            <a:off x="7535005" y="2348880"/>
            <a:ext cx="1302537" cy="1620000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832653" y="4112900"/>
            <a:ext cx="70567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Летом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над материком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образуется область низкого давления, а над океаном – высокого. Поэтому с океана проникают воздушные потоки с юго-востока, приносящие дождливую и облачную погоду.</a:t>
            </a:r>
          </a:p>
          <a:p>
            <a:pPr lvl="0" algn="just">
              <a:spcBef>
                <a:spcPct val="0"/>
              </a:spcBef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Кроме того, в центральных районах Китая и Южно-Китайского моря в этот период возникают тропические циклоны (</a:t>
            </a:r>
            <a:r>
              <a:rPr lang="ru-RU" sz="1700" i="1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тайфуны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), проникающие в южные районы края. Они характеризуются большой насыщенностью влагой и сильными ветрами.</a:t>
            </a:r>
            <a:endParaRPr lang="ru-RU" sz="17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6376" y="6304964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8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6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516216" y="6304964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KnigiKRY\Desktop\щербакова\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9302" y="65261"/>
            <a:ext cx="977193" cy="1059483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74240" y="1151282"/>
            <a:ext cx="8795522" cy="36004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Общая циркуляция атмосферы оказывает непосредственное влияние на </a:t>
            </a:r>
            <a:r>
              <a:rPr lang="ru-RU" sz="1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ветровой режим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1772533"/>
            <a:ext cx="864095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60000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700" b="1" dirty="0">
                <a:solidFill>
                  <a:srgbClr val="0000FF"/>
                </a:solidFill>
                <a:latin typeface="Cambria" panose="02040503050406030204" pitchFamily="18" charset="0"/>
              </a:rPr>
              <a:t>Зимой</a:t>
            </a:r>
            <a:r>
              <a:rPr lang="ru-RU" sz="1700" dirty="0">
                <a:latin typeface="Cambria" panose="02040503050406030204" pitchFamily="18" charset="0"/>
              </a:rPr>
              <a:t> устанавливается западный перенос воздушных масс с преобладанием северных и северо-западных ветров. Лишь по долинам Амура и Уссури дуют </a:t>
            </a:r>
            <a:r>
              <a:rPr lang="ru-RU" sz="1700" dirty="0" smtClean="0">
                <a:latin typeface="Cambria" panose="02040503050406030204" pitchFamily="18" charset="0"/>
              </a:rPr>
              <a:t>юго-западные ветры. </a:t>
            </a:r>
            <a:r>
              <a:rPr lang="ru-RU" sz="1700" b="1" dirty="0" smtClean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+mj-ea"/>
                <a:cs typeface="+mj-cs"/>
              </a:rPr>
              <a:t>Летом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направление ветров менее устойчивое. Так, в Охотске преобладают юго-восточные и южные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ветры,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а в </a:t>
            </a:r>
            <a:r>
              <a:rPr lang="ru-RU" sz="1700" dirty="0" err="1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Аяне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 –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северо-восточные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и восточные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.</a:t>
            </a:r>
          </a:p>
          <a:p>
            <a:pPr lvl="0" indent="-360000" algn="just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Самыми ветреными в крае являются побережье Охотского моря и Татарского пролива. Здесь средние годовые скорости ветра изменяются от 4 до 6 м/с, а на метеостанции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Суркум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 (Советско-Гаванский р-н) на высоте флюгера отмечается самая высокая в крае среднегодовая скорость ветра 6,8 м/с. В отдельные годы на побережье наблюдались очень высокие скорости ветра – больше 40 м/с (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Тугур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, Николаевск-на-Амуре, Советская Гавань). </a:t>
            </a:r>
          </a:p>
          <a:p>
            <a:pPr lvl="0" indent="-360000" algn="just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Сильные ветры прослеживаются также вдоль течения реки Амур: наблюдается эффект так называемой «амурской трубы». Так, в Хабаровске постоянно фиксируется довольно большая среднегодовая скорость ветра – 5,1 м/с.</a:t>
            </a:r>
          </a:p>
          <a:p>
            <a:pPr lvl="0" indent="-360000" algn="just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Указанные районы обладают довольно большим ветроэнергетическим потенциалом, их перспективно использовать для строительства ветровых электростанций.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2360" y="6309320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37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556" y="1761307"/>
            <a:ext cx="4875500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13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-27384"/>
            <a:ext cx="9143997" cy="900000"/>
          </a:xfrm>
          <a:prstGeom prst="rect">
            <a:avLst/>
          </a:prstGeom>
          <a:noFill/>
        </p:spPr>
      </p:pic>
      <p:pic>
        <p:nvPicPr>
          <p:cNvPr id="7" name="Picture 2" descr="C:\Users\KnigiKRY\Desktop\щербакова\3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9302" y="65261"/>
            <a:ext cx="977193" cy="1059483"/>
          </a:xfrm>
          <a:prstGeom prst="rect">
            <a:avLst/>
          </a:prstGeom>
          <a:noFill/>
        </p:spPr>
      </p:pic>
      <p:sp>
        <p:nvSpPr>
          <p:cNvPr id="9" name="Заголовок 8"/>
          <p:cNvSpPr txBox="1">
            <a:spLocks noGrp="1"/>
          </p:cNvSpPr>
          <p:nvPr>
            <p:ph type="title"/>
          </p:nvPr>
        </p:nvSpPr>
        <p:spPr>
          <a:xfrm>
            <a:off x="462373" y="764704"/>
            <a:ext cx="8219256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600" b="1" dirty="0" smtClean="0">
                <a:latin typeface="Cambria" panose="02040503050406030204" pitchFamily="18" charset="0"/>
              </a:rPr>
              <a:t>Муссонная составляющая в климате края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6304964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273" y="1410479"/>
            <a:ext cx="654096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 algn="just">
              <a:lnSpc>
                <a:spcPts val="18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Муссонный </a:t>
            </a:r>
            <a:r>
              <a:rPr lang="ru-RU" sz="1700" dirty="0">
                <a:latin typeface="Cambria" panose="02040503050406030204" pitchFamily="18" charset="0"/>
              </a:rPr>
              <a:t>климат характерен для тех </a:t>
            </a:r>
            <a:r>
              <a:rPr lang="ru-RU" sz="1700" dirty="0" smtClean="0">
                <a:latin typeface="Cambria" panose="02040503050406030204" pitchFamily="18" charset="0"/>
              </a:rPr>
              <a:t>областей, </a:t>
            </a:r>
            <a:r>
              <a:rPr lang="ru-RU" sz="1700" dirty="0">
                <a:latin typeface="Cambria" panose="02040503050406030204" pitchFamily="18" charset="0"/>
              </a:rPr>
              <a:t>где зимой и летом происходит смена направления </a:t>
            </a:r>
            <a:r>
              <a:rPr lang="ru-RU" sz="1700" dirty="0" smtClean="0">
                <a:latin typeface="Cambria" panose="02040503050406030204" pitchFamily="18" charset="0"/>
              </a:rPr>
              <a:t>ветров, а </a:t>
            </a:r>
            <a:r>
              <a:rPr lang="ru-RU" sz="1700" dirty="0">
                <a:latin typeface="Cambria" panose="02040503050406030204" pitchFamily="18" charset="0"/>
              </a:rPr>
              <a:t>в более глобальном масштабе </a:t>
            </a:r>
            <a:r>
              <a:rPr lang="ru-RU" sz="1700" dirty="0" smtClean="0">
                <a:latin typeface="Cambria" panose="02040503050406030204" pitchFamily="18" charset="0"/>
              </a:rPr>
              <a:t>– движение воздушных </a:t>
            </a:r>
            <a:r>
              <a:rPr lang="ru-RU" sz="1700" dirty="0">
                <a:latin typeface="Cambria" panose="02040503050406030204" pitchFamily="18" charset="0"/>
              </a:rPr>
              <a:t>масс. </a:t>
            </a:r>
            <a:endParaRPr lang="ru-RU" sz="1700" dirty="0" smtClean="0">
              <a:latin typeface="Cambria" panose="02040503050406030204" pitchFamily="18" charset="0"/>
            </a:endParaRPr>
          </a:p>
          <a:p>
            <a:pPr indent="-360000" algn="just">
              <a:lnSpc>
                <a:spcPts val="18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Муссон</a:t>
            </a:r>
            <a:r>
              <a:rPr lang="ru-RU" sz="1700" dirty="0" smtClean="0">
                <a:latin typeface="Cambria" panose="02040503050406030204" pitchFamily="18" charset="0"/>
              </a:rPr>
              <a:t> </a:t>
            </a:r>
            <a:r>
              <a:rPr lang="ru-RU" sz="1700" dirty="0">
                <a:latin typeface="Cambria" panose="02040503050406030204" pitchFamily="18" charset="0"/>
              </a:rPr>
              <a:t>– это ветер, который </a:t>
            </a:r>
            <a:r>
              <a:rPr lang="ru-RU" sz="1700" dirty="0" smtClean="0">
                <a:latin typeface="Cambria" panose="02040503050406030204" pitchFamily="18" charset="0"/>
              </a:rPr>
              <a:t>зимой </a:t>
            </a:r>
            <a:r>
              <a:rPr lang="ru-RU" sz="1700" dirty="0">
                <a:latin typeface="Cambria" panose="02040503050406030204" pitchFamily="18" charset="0"/>
              </a:rPr>
              <a:t>дует с материка, а летом </a:t>
            </a:r>
            <a:r>
              <a:rPr lang="ru-RU" sz="1700" dirty="0" smtClean="0">
                <a:latin typeface="Cambria" panose="02040503050406030204" pitchFamily="18" charset="0"/>
              </a:rPr>
              <a:t>– с моря</a:t>
            </a:r>
            <a:r>
              <a:rPr lang="ru-RU" sz="1700" dirty="0">
                <a:latin typeface="Cambria" panose="02040503050406030204" pitchFamily="18" charset="0"/>
              </a:rPr>
              <a:t>. </a:t>
            </a:r>
            <a:r>
              <a:rPr lang="ru-RU" sz="1700" dirty="0" smtClean="0">
                <a:latin typeface="Cambria" panose="02040503050406030204" pitchFamily="18" charset="0"/>
              </a:rPr>
              <a:t>Такие </a:t>
            </a:r>
            <a:r>
              <a:rPr lang="ru-RU" sz="1700" dirty="0">
                <a:latin typeface="Cambria" panose="02040503050406030204" pitchFamily="18" charset="0"/>
              </a:rPr>
              <a:t>ветра могут приносить как обильные осадки, так и удушливую жару. А поэтому основная характерная черта муссонного климата – это обилие влаги летом и </a:t>
            </a:r>
            <a:r>
              <a:rPr lang="ru-RU" sz="1700" dirty="0" smtClean="0">
                <a:latin typeface="Cambria" panose="02040503050406030204" pitchFamily="18" charset="0"/>
              </a:rPr>
              <a:t>практически </a:t>
            </a:r>
            <a:r>
              <a:rPr lang="ru-RU" sz="1700" dirty="0">
                <a:latin typeface="Cambria" panose="02040503050406030204" pitchFamily="18" charset="0"/>
              </a:rPr>
              <a:t>полное </a:t>
            </a:r>
            <a:r>
              <a:rPr lang="ru-RU" sz="1700" dirty="0" smtClean="0">
                <a:latin typeface="Cambria" panose="02040503050406030204" pitchFamily="18" charset="0"/>
              </a:rPr>
              <a:t>её </a:t>
            </a:r>
            <a:r>
              <a:rPr lang="ru-RU" sz="1700" dirty="0">
                <a:latin typeface="Cambria" panose="02040503050406030204" pitchFamily="18" charset="0"/>
              </a:rPr>
              <a:t>отсутствие в холодный период. Это и отличает его от других </a:t>
            </a:r>
            <a:r>
              <a:rPr lang="ru-RU" sz="1700" dirty="0" smtClean="0">
                <a:latin typeface="Cambria" panose="02040503050406030204" pitchFamily="18" charset="0"/>
              </a:rPr>
              <a:t>типов климата, при которых </a:t>
            </a:r>
            <a:r>
              <a:rPr lang="ru-RU" sz="1700" dirty="0">
                <a:latin typeface="Cambria" panose="02040503050406030204" pitchFamily="18" charset="0"/>
              </a:rPr>
              <a:t>осадки в течение года распределяются более-менее равномерно. </a:t>
            </a:r>
            <a:endParaRPr lang="ru-RU" sz="1700" dirty="0" smtClean="0">
              <a:latin typeface="Cambria" panose="02040503050406030204" pitchFamily="18" charset="0"/>
            </a:endParaRPr>
          </a:p>
          <a:p>
            <a:pPr indent="-360000" algn="just">
              <a:lnSpc>
                <a:spcPts val="18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Муссоны </a:t>
            </a:r>
            <a:r>
              <a:rPr lang="ru-RU" sz="1700" dirty="0">
                <a:latin typeface="Cambria" panose="02040503050406030204" pitchFamily="18" charset="0"/>
              </a:rPr>
              <a:t>оказывают значительное влияние на климат многих </a:t>
            </a:r>
            <a:r>
              <a:rPr lang="ru-RU" sz="1700" dirty="0" smtClean="0">
                <a:latin typeface="Cambria" panose="02040503050406030204" pitchFamily="18" charset="0"/>
              </a:rPr>
              <a:t>регионов. Однако </a:t>
            </a:r>
            <a:r>
              <a:rPr lang="ru-RU" sz="1700" dirty="0">
                <a:latin typeface="Cambria" panose="02040503050406030204" pitchFamily="18" charset="0"/>
              </a:rPr>
              <a:t>к сюрпризам погоды, свойственным этому виду климата, людям надо быть готовыми </a:t>
            </a:r>
            <a:r>
              <a:rPr lang="ru-RU" sz="1700" dirty="0" smtClean="0">
                <a:latin typeface="Cambria" panose="02040503050406030204" pitchFamily="18" charset="0"/>
              </a:rPr>
              <a:t>всегда, например, к таким </a:t>
            </a:r>
            <a:r>
              <a:rPr lang="ru-RU" sz="1700" dirty="0">
                <a:latin typeface="Cambria" panose="02040503050406030204" pitchFamily="18" charset="0"/>
              </a:rPr>
              <a:t>его проявлениями, </a:t>
            </a:r>
            <a:r>
              <a:rPr lang="ru-RU" sz="1700" dirty="0" smtClean="0">
                <a:latin typeface="Cambria" panose="02040503050406030204" pitchFamily="18" charset="0"/>
              </a:rPr>
              <a:t>как </a:t>
            </a:r>
            <a:r>
              <a:rPr lang="ru-RU" sz="1700" dirty="0">
                <a:latin typeface="Cambria" panose="02040503050406030204" pitchFamily="18" charset="0"/>
              </a:rPr>
              <a:t>разлив </a:t>
            </a:r>
            <a:r>
              <a:rPr lang="ru-RU" sz="1700" dirty="0" smtClean="0">
                <a:latin typeface="Cambria" panose="02040503050406030204" pitchFamily="18" charset="0"/>
              </a:rPr>
              <a:t>Амура.</a:t>
            </a:r>
          </a:p>
          <a:p>
            <a:pPr indent="-360000" algn="just">
              <a:lnSpc>
                <a:spcPts val="18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b="1" dirty="0" smtClean="0">
                <a:latin typeface="Cambria" panose="02040503050406030204" pitchFamily="18" charset="0"/>
              </a:rPr>
              <a:t>Интенсивность проявления муссона в крае</a:t>
            </a:r>
            <a:r>
              <a:rPr lang="ru-RU" sz="1700" dirty="0" smtClean="0">
                <a:latin typeface="Cambria" panose="02040503050406030204" pitchFamily="18" charset="0"/>
              </a:rPr>
              <a:t>:</a:t>
            </a:r>
          </a:p>
          <a:p>
            <a:pPr algn="just">
              <a:lnSpc>
                <a:spcPts val="1800"/>
              </a:lnSpc>
              <a:buClr>
                <a:schemeClr val="accent6">
                  <a:lumMod val="50000"/>
                </a:schemeClr>
              </a:buClr>
            </a:pP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а)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ru-RU" sz="1700" dirty="0" smtClean="0">
                <a:latin typeface="Cambria" panose="02040503050406030204" pitchFamily="18" charset="0"/>
              </a:rPr>
              <a:t>высокая</a:t>
            </a:r>
          </a:p>
          <a:p>
            <a:pPr algn="just">
              <a:lnSpc>
                <a:spcPts val="1800"/>
              </a:lnSpc>
              <a:buClr>
                <a:schemeClr val="accent6">
                  <a:lumMod val="50000"/>
                </a:schemeClr>
              </a:buClr>
            </a:pP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б)</a:t>
            </a:r>
            <a:r>
              <a:rPr lang="ru-RU" sz="1700" dirty="0" smtClean="0">
                <a:latin typeface="Cambria" panose="02040503050406030204" pitchFamily="18" charset="0"/>
              </a:rPr>
              <a:t>   средняя</a:t>
            </a:r>
          </a:p>
          <a:p>
            <a:pPr algn="just">
              <a:lnSpc>
                <a:spcPts val="1800"/>
              </a:lnSpc>
              <a:buClr>
                <a:schemeClr val="accent6">
                  <a:lumMod val="50000"/>
                </a:schemeClr>
              </a:buClr>
            </a:pP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в)</a:t>
            </a:r>
            <a:r>
              <a:rPr lang="ru-RU" sz="1700" dirty="0" smtClean="0">
                <a:latin typeface="Cambria" panose="02040503050406030204" pitchFamily="18" charset="0"/>
              </a:rPr>
              <a:t>   низкая</a:t>
            </a:r>
          </a:p>
          <a:p>
            <a:pPr algn="just">
              <a:lnSpc>
                <a:spcPts val="1800"/>
              </a:lnSpc>
              <a:buClr>
                <a:schemeClr val="accent6">
                  <a:lumMod val="50000"/>
                </a:schemeClr>
              </a:buClr>
            </a:pP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г)</a:t>
            </a:r>
            <a:r>
              <a:rPr lang="ru-RU" sz="1700" dirty="0" smtClean="0">
                <a:latin typeface="Cambria" panose="02040503050406030204" pitchFamily="18" charset="0"/>
              </a:rPr>
              <a:t>   отсутствует</a:t>
            </a:r>
          </a:p>
          <a:p>
            <a:pPr algn="just">
              <a:lnSpc>
                <a:spcPts val="1800"/>
              </a:lnSpc>
              <a:buClr>
                <a:schemeClr val="accent6">
                  <a:lumMod val="50000"/>
                </a:schemeClr>
              </a:buClr>
            </a:pP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д)</a:t>
            </a:r>
            <a:r>
              <a:rPr lang="ru-RU" sz="1700" b="1" dirty="0" smtClean="0">
                <a:solidFill>
                  <a:srgbClr val="996600"/>
                </a:solidFill>
                <a:latin typeface="Cambria" panose="02040503050406030204" pitchFamily="18" charset="0"/>
              </a:rPr>
              <a:t>   </a:t>
            </a:r>
            <a:r>
              <a:rPr lang="ru-RU" sz="1700" dirty="0" smtClean="0">
                <a:latin typeface="Cambria" panose="02040503050406030204" pitchFamily="18" charset="0"/>
              </a:rPr>
              <a:t>величина отношения сумм июльских и январских осадков.</a:t>
            </a:r>
            <a:endParaRPr lang="ru-RU" sz="1700" dirty="0" smtClean="0">
              <a:solidFill>
                <a:srgbClr val="996600"/>
              </a:solidFill>
              <a:latin typeface="Cambria" panose="02040503050406030204" pitchFamily="18" charset="0"/>
            </a:endParaRPr>
          </a:p>
          <a:p>
            <a:pPr indent="-360000" algn="just">
              <a:lnSpc>
                <a:spcPts val="18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В целом можно сказать, что для Хабаровского края характерен </a:t>
            </a:r>
            <a:r>
              <a:rPr lang="ru-RU" sz="1700" b="1" i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умеренный тип муссонного климата</a:t>
            </a:r>
            <a:r>
              <a:rPr lang="ru-RU" sz="1700" dirty="0" smtClean="0">
                <a:latin typeface="Cambria" panose="02040503050406030204" pitchFamily="18" charset="0"/>
              </a:rPr>
              <a:t>.</a:t>
            </a:r>
            <a:endParaRPr lang="ru-RU" sz="1700" dirty="0"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73" t="32899" r="23121" b="17971"/>
          <a:stretch/>
        </p:blipFill>
        <p:spPr>
          <a:xfrm>
            <a:off x="6948263" y="1628800"/>
            <a:ext cx="1891885" cy="432048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66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556" y="1761307"/>
            <a:ext cx="5866810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13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-27384"/>
            <a:ext cx="9143997" cy="900000"/>
          </a:xfrm>
          <a:prstGeom prst="rect">
            <a:avLst/>
          </a:prstGeom>
          <a:noFill/>
        </p:spPr>
      </p:pic>
      <p:pic>
        <p:nvPicPr>
          <p:cNvPr id="7" name="Picture 2" descr="C:\Users\KnigiKRY\Desktop\щербакова\3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9302" y="65261"/>
            <a:ext cx="977193" cy="1059483"/>
          </a:xfrm>
          <a:prstGeom prst="rect">
            <a:avLst/>
          </a:prstGeom>
          <a:noFill/>
        </p:spPr>
      </p:pic>
      <p:sp>
        <p:nvSpPr>
          <p:cNvPr id="9" name="Заголовок 8"/>
          <p:cNvSpPr txBox="1">
            <a:spLocks noGrp="1"/>
          </p:cNvSpPr>
          <p:nvPr>
            <p:ph type="title"/>
          </p:nvPr>
        </p:nvSpPr>
        <p:spPr>
          <a:xfrm>
            <a:off x="457200" y="848916"/>
            <a:ext cx="8229600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600" b="1" dirty="0" smtClean="0">
                <a:latin typeface="Cambria" panose="02040503050406030204" pitchFamily="18" charset="0"/>
              </a:rPr>
              <a:t>Климатическое районирование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6304964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162" y="1508779"/>
            <a:ext cx="6289054" cy="494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lnSpc>
                <a:spcPts val="19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Большая протяжённость края с севера на юг обуславливает существование </a:t>
            </a:r>
            <a:r>
              <a:rPr lang="ru-RU" sz="1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отдельных районов, различающихся по своим климатическим условиям: </a:t>
            </a:r>
          </a:p>
          <a:p>
            <a:pPr indent="-432000">
              <a:buClr>
                <a:srgbClr val="3A3A98"/>
              </a:buClr>
              <a:buFont typeface="+mj-lt"/>
              <a:buAutoNum type="romanUcPeriod"/>
            </a:pPr>
            <a:r>
              <a:rPr lang="ru-RU" sz="1700" dirty="0" smtClean="0">
                <a:solidFill>
                  <a:srgbClr val="990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Северо-Охотский</a:t>
            </a:r>
          </a:p>
          <a:p>
            <a:pPr indent="-432000">
              <a:buClr>
                <a:srgbClr val="3A3A98"/>
              </a:buClr>
              <a:buFont typeface="+mj-lt"/>
              <a:buAutoNum type="romanUcPeriod"/>
            </a:pPr>
            <a:r>
              <a:rPr lang="ru-RU" sz="1700" dirty="0" err="1" smtClean="0">
                <a:solidFill>
                  <a:srgbClr val="990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Юдомо</a:t>
            </a:r>
            <a:r>
              <a:rPr lang="ru-RU" sz="1700" dirty="0" smtClean="0">
                <a:solidFill>
                  <a:srgbClr val="990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-Майский</a:t>
            </a:r>
          </a:p>
          <a:p>
            <a:pPr indent="-432000">
              <a:buClr>
                <a:srgbClr val="3A3A98"/>
              </a:buClr>
              <a:buFont typeface="+mj-lt"/>
              <a:buAutoNum type="romanUcPeriod"/>
            </a:pPr>
            <a:r>
              <a:rPr lang="ru-RU" sz="1700" dirty="0" err="1" smtClean="0">
                <a:solidFill>
                  <a:srgbClr val="990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Приохотский</a:t>
            </a:r>
            <a:endParaRPr lang="ru-RU" sz="1700" dirty="0" smtClean="0">
              <a:solidFill>
                <a:srgbClr val="9900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432000">
              <a:buClr>
                <a:srgbClr val="3A3A98"/>
              </a:buClr>
              <a:buFont typeface="+mj-lt"/>
              <a:buAutoNum type="romanUcPeriod"/>
            </a:pPr>
            <a:r>
              <a:rPr lang="ru-RU" sz="1700" dirty="0" err="1" smtClean="0">
                <a:solidFill>
                  <a:srgbClr val="990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Баджало-Буреинский</a:t>
            </a:r>
            <a:endParaRPr lang="ru-RU" sz="1700" dirty="0" smtClean="0">
              <a:solidFill>
                <a:srgbClr val="9900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432000">
              <a:buClr>
                <a:srgbClr val="3A3A98"/>
              </a:buClr>
              <a:buFont typeface="+mj-lt"/>
              <a:buAutoNum type="romanUcPeriod"/>
            </a:pPr>
            <a:r>
              <a:rPr lang="ru-RU" sz="1700" dirty="0" err="1" smtClean="0">
                <a:solidFill>
                  <a:srgbClr val="990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Нижнеамурский</a:t>
            </a:r>
            <a:endParaRPr lang="ru-RU" sz="1700" dirty="0" smtClean="0">
              <a:solidFill>
                <a:srgbClr val="9900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432000">
              <a:buClr>
                <a:srgbClr val="3A3A98"/>
              </a:buClr>
              <a:buFont typeface="+mj-lt"/>
              <a:buAutoNum type="romanUcPeriod"/>
            </a:pPr>
            <a:r>
              <a:rPr lang="ru-RU" sz="1700" dirty="0" smtClean="0">
                <a:solidFill>
                  <a:srgbClr val="990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Сихотэ-Алинский</a:t>
            </a:r>
          </a:p>
          <a:p>
            <a:pPr indent="-432000">
              <a:buClr>
                <a:srgbClr val="3A3A98"/>
              </a:buClr>
              <a:buFont typeface="+mj-lt"/>
              <a:buAutoNum type="romanUcPeriod"/>
            </a:pPr>
            <a:r>
              <a:rPr lang="ru-RU" sz="1700" dirty="0" smtClean="0">
                <a:solidFill>
                  <a:srgbClr val="990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Прибрежный</a:t>
            </a:r>
          </a:p>
          <a:p>
            <a:pPr indent="-432000">
              <a:spcAft>
                <a:spcPts val="600"/>
              </a:spcAft>
              <a:buClr>
                <a:srgbClr val="3A3A98"/>
              </a:buClr>
              <a:buFont typeface="+mj-lt"/>
              <a:buAutoNum type="romanUcPeriod"/>
            </a:pPr>
            <a:r>
              <a:rPr lang="ru-RU" sz="1700" dirty="0" err="1" smtClean="0">
                <a:solidFill>
                  <a:srgbClr val="990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Среднеамурский</a:t>
            </a:r>
            <a:endParaRPr lang="ru-RU" sz="1700" dirty="0" smtClean="0">
              <a:solidFill>
                <a:srgbClr val="9900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360000" algn="just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Существенное влияние на различия климатических условий оказывают:</a:t>
            </a:r>
          </a:p>
          <a:p>
            <a:pPr indent="-360000" algn="just">
              <a:lnSpc>
                <a:spcPts val="19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горы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(как барьеры на пути продвижения воздушных масс):</a:t>
            </a:r>
          </a:p>
          <a:p>
            <a:pPr indent="-360000" algn="just">
              <a:lnSpc>
                <a:spcPts val="19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близость полюса холода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Северного полушария в восточной части Республики Саха (Якутия);</a:t>
            </a:r>
          </a:p>
          <a:p>
            <a:pPr indent="-360000" algn="just">
              <a:lnSpc>
                <a:spcPts val="19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воздушные потоки с морей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отепляющие зимой и охлаждающие летом.</a:t>
            </a:r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33624" r="16357" b="16522"/>
          <a:stretch/>
        </p:blipFill>
        <p:spPr>
          <a:xfrm>
            <a:off x="6732240" y="1628800"/>
            <a:ext cx="2088232" cy="432048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078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8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KnigiKRY\Desktop\щербакова\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9302" y="65261"/>
            <a:ext cx="977193" cy="1059483"/>
          </a:xfrm>
          <a:prstGeom prst="rect">
            <a:avLst/>
          </a:prstGeom>
          <a:noFill/>
        </p:spPr>
      </p:pic>
      <p:sp>
        <p:nvSpPr>
          <p:cNvPr id="12" name="Заголовок 11"/>
          <p:cNvSpPr txBox="1">
            <a:spLocks noGrp="1"/>
          </p:cNvSpPr>
          <p:nvPr>
            <p:ph type="title"/>
          </p:nvPr>
        </p:nvSpPr>
        <p:spPr>
          <a:xfrm>
            <a:off x="473676" y="764704"/>
            <a:ext cx="8219558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600" b="1" dirty="0" smtClean="0">
                <a:latin typeface="Cambria" panose="02040503050406030204" pitchFamily="18" charset="0"/>
              </a:rPr>
              <a:t>Сезонность климата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516" y="1340768"/>
            <a:ext cx="87843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  <a:spcAft>
                <a:spcPts val="600"/>
              </a:spcAft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Сезонность климата на территория края выражена очень отчётливо.</a:t>
            </a:r>
          </a:p>
          <a:p>
            <a:pPr algn="just">
              <a:lnSpc>
                <a:spcPts val="1900"/>
              </a:lnSpc>
            </a:pPr>
            <a:r>
              <a:rPr lang="ru-RU" sz="17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 и м а</a:t>
            </a:r>
          </a:p>
          <a:p>
            <a:pPr algn="just">
              <a:lnSpc>
                <a:spcPts val="1900"/>
              </a:lnSpc>
              <a:spcAft>
                <a:spcPts val="600"/>
              </a:spcAft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Характеризуется большой продолжительностью и суровостью. В южных районах она наступает в конце ноября – начале декабря, на севере – на один месяц раньше, а заканчивается значительно позже, чем на остальной территории. Её приход сопровождается резким падением температур, сильными ветрами и установлением безоблачных морозных дней. Один раз в пять-шесть лет случаются оттепели, сопровождающиеся обильными снегопадами. В прибрежных районах Приохоться и на побережье Татарского пролива зимой часто дуют сильные ветры, переносящие снег, причём пурга может продолжаться несколько дней подряд.</a:t>
            </a:r>
          </a:p>
          <a:p>
            <a:pPr algn="just">
              <a:lnSpc>
                <a:spcPts val="1900"/>
              </a:lnSpc>
            </a:pPr>
            <a:r>
              <a:rPr lang="ru-RU" sz="1700" b="1" dirty="0" smtClean="0">
                <a:solidFill>
                  <a:srgbClr val="CC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е с н а</a:t>
            </a:r>
          </a:p>
          <a:p>
            <a:pPr algn="just">
              <a:lnSpc>
                <a:spcPts val="1900"/>
              </a:lnSpc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Характеризуется прохладностью и продолжительностью. В южных районах снег начинает таять в марте, но интенсивное снеготаяние проходит в апреле. Погода неустойчивая: тёплые дни часто и быстро сменяются холодными. Практически каждую весну в марте-апреле случаются обильные снегопады, связанные с прохождением циклонов. На севере края весна наступает на полтора месяца позже. Наиболее поздний её приход отмечается на морских побережьях. Так, на Охотском побережье и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Шантарских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островах она длится до середины июня. </a:t>
            </a:r>
          </a:p>
          <a:p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66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8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3816424"/>
          </a:xfrm>
        </p:spPr>
        <p:txBody>
          <a:bodyPr>
            <a:normAutofit/>
          </a:bodyPr>
          <a:lstStyle/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 е т о</a:t>
            </a: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Характеризуется жаркой погодой на большей части территории края.  В июне обычно выпадает мало осадков и в некоторые годы отмечается засуха. В июле – начале августа в южные районы проникают тропические воздушные массы с очень высокой влажностью, поэтому устанавливается крайне душная погода. Во второй половине лета начинается сезон дождей. В северных районах края, особенно в горах, лето очень короткое. В любой день может наступить резкое похолодание до отрицательных температур и выпадение осадков в виде снега.</a:t>
            </a: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с е н ь</a:t>
            </a: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Самое лучшее время года на территории края. Устанавливается сухая, тёплая и солнечная погода. Понижение температуры отмечается только ночью. В целом похолодание происходит постепенно. В начале октября на юге края, как правило, выпадает первый снег, который полностью тает. Резкое похолодание отмечается в первой половине ноября. В горных северных районах края и на побережье осень наступает на 30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40 дней раньше и продолжительность её на 12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15 дней короче. </a:t>
            </a:r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C:\Users\KnigiKRY\Desktop\щербакова\3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9302" y="65261"/>
            <a:ext cx="977193" cy="105948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660232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3" y="4869160"/>
            <a:ext cx="1803147" cy="1440000"/>
          </a:xfrm>
          <a:prstGeom prst="ellipse">
            <a:avLst/>
          </a:prstGeom>
          <a:ln w="63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69160"/>
            <a:ext cx="1807976" cy="1440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69160"/>
            <a:ext cx="1798212" cy="1440000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71" y="4869160"/>
            <a:ext cx="1792281" cy="1440000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666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6">
                <a:lumMod val="60000"/>
                <a:lumOff val="40000"/>
              </a:schemeClr>
            </a:gs>
            <a:gs pos="56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Book Antiqua" panose="02040602050305030304" pitchFamily="18" charset="0"/>
              </a:rPr>
              <a:t/>
            </a:r>
            <a:br>
              <a:rPr lang="ru-RU" sz="1800" dirty="0" smtClean="0">
                <a:latin typeface="Book Antiqua" panose="02040602050305030304" pitchFamily="18" charset="0"/>
              </a:rPr>
            </a:br>
            <a:endParaRPr lang="ru-RU" sz="1800" dirty="0">
              <a:latin typeface="Book Antiqua" panose="0204060205030503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5390" y="1700808"/>
            <a:ext cx="8640960" cy="5013176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5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►</a:t>
            </a:r>
            <a:r>
              <a:rPr lang="ru-RU" sz="5200" dirty="0" smtClean="0">
                <a:latin typeface="Cambria" panose="02040503050406030204" pitchFamily="18" charset="0"/>
              </a:rPr>
              <a:t>Модуль «Природа Хабаровского края» разработан специалистами Дальневосточной государственной научной библиотеки в соответствии с Программой регионального компонента по курсу «География».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►</a:t>
            </a:r>
            <a:r>
              <a:rPr lang="ru-RU" sz="5200" dirty="0" smtClean="0">
                <a:latin typeface="Cambria" panose="02040503050406030204" pitchFamily="18" charset="0"/>
              </a:rPr>
              <a:t>Задачи </a:t>
            </a:r>
            <a:r>
              <a:rPr lang="ru-RU" sz="5200" dirty="0">
                <a:latin typeface="Cambria" panose="02040503050406030204" pitchFamily="18" charset="0"/>
              </a:rPr>
              <a:t>модуля:</a:t>
            </a:r>
          </a:p>
          <a:p>
            <a:pPr marL="0" indent="-252000" algn="just">
              <a:lnSpc>
                <a:spcPct val="110000"/>
              </a:lnSpc>
              <a:spcBef>
                <a:spcPts val="0"/>
              </a:spcBef>
            </a:pPr>
            <a:r>
              <a:rPr lang="ru-RU" sz="5200" dirty="0" smtClean="0">
                <a:latin typeface="Cambria" panose="02040503050406030204" pitchFamily="18" charset="0"/>
              </a:rPr>
              <a:t>оказание </a:t>
            </a:r>
            <a:r>
              <a:rPr lang="ru-RU" sz="5200" dirty="0">
                <a:latin typeface="Cambria" panose="02040503050406030204" pitchFamily="18" charset="0"/>
              </a:rPr>
              <a:t>информационной поддержки учителям географии Хабаровского края и </a:t>
            </a:r>
            <a:r>
              <a:rPr lang="ru-RU" sz="5200" dirty="0" smtClean="0">
                <a:latin typeface="Cambria" panose="02040503050406030204" pitchFamily="18" charset="0"/>
              </a:rPr>
              <a:t>города </a:t>
            </a:r>
            <a:r>
              <a:rPr lang="ru-RU" sz="5200" dirty="0">
                <a:latin typeface="Cambria" panose="02040503050406030204" pitchFamily="18" charset="0"/>
              </a:rPr>
              <a:t>Хабаровска в преподавании их предмета;</a:t>
            </a:r>
          </a:p>
          <a:p>
            <a:pPr marL="0" indent="-252000" algn="just">
              <a:lnSpc>
                <a:spcPct val="110000"/>
              </a:lnSpc>
              <a:spcBef>
                <a:spcPts val="0"/>
              </a:spcBef>
            </a:pPr>
            <a:r>
              <a:rPr lang="ru-RU" sz="5200" dirty="0" smtClean="0">
                <a:latin typeface="Cambria" panose="02040503050406030204" pitchFamily="18" charset="0"/>
              </a:rPr>
              <a:t>привлечение </a:t>
            </a:r>
            <a:r>
              <a:rPr lang="ru-RU" sz="5200" dirty="0">
                <a:latin typeface="Cambria" panose="02040503050406030204" pitchFamily="18" charset="0"/>
              </a:rPr>
              <a:t>внимания педагогов города и края к ресурсному богатству и уникальности краеведческого фонда ДВГНБ;</a:t>
            </a:r>
          </a:p>
          <a:p>
            <a:pPr marL="0" indent="-252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5200" dirty="0" smtClean="0">
                <a:latin typeface="Cambria" panose="02040503050406030204" pitchFamily="18" charset="0"/>
              </a:rPr>
              <a:t>продвижение </a:t>
            </a:r>
            <a:r>
              <a:rPr lang="ru-RU" sz="5200" dirty="0">
                <a:latin typeface="Cambria" panose="02040503050406030204" pitchFamily="18" charset="0"/>
              </a:rPr>
              <a:t>краеведческих знаний</a:t>
            </a:r>
            <a:r>
              <a:rPr lang="ru-RU" sz="5200" dirty="0" smtClean="0">
                <a:latin typeface="Cambria" panose="02040503050406030204" pitchFamily="18" charset="0"/>
              </a:rPr>
              <a:t>.</a:t>
            </a:r>
            <a:r>
              <a:rPr lang="ru-RU" sz="5200" dirty="0">
                <a:latin typeface="Cambria" panose="02040503050406030204" pitchFamily="18" charset="0"/>
              </a:rPr>
              <a:t> 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5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►</a:t>
            </a:r>
            <a:r>
              <a:rPr lang="ru-RU" sz="5200" dirty="0" smtClean="0">
                <a:latin typeface="Cambria" panose="02040503050406030204" pitchFamily="18" charset="0"/>
              </a:rPr>
              <a:t>Модуль </a:t>
            </a:r>
            <a:r>
              <a:rPr lang="ru-RU" sz="5200" dirty="0">
                <a:latin typeface="Cambria" panose="02040503050406030204" pitchFamily="18" charset="0"/>
              </a:rPr>
              <a:t>предназначен для учителей </a:t>
            </a:r>
            <a:r>
              <a:rPr lang="ru-RU" sz="5500" dirty="0">
                <a:latin typeface="Cambria" panose="02040503050406030204" pitchFamily="18" charset="0"/>
              </a:rPr>
              <a:t>географии 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преподавании  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 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 </a:t>
            </a:r>
            <a:r>
              <a:rPr lang="ru-RU" sz="5500" dirty="0" smtClean="0">
                <a:latin typeface="Cambria" panose="02040503050406030204" pitchFamily="18" charset="0"/>
              </a:rPr>
              <a:t>и </a:t>
            </a:r>
            <a:r>
              <a:rPr lang="ru-RU" sz="5500" dirty="0">
                <a:latin typeface="Cambria" panose="02040503050406030204" pitchFamily="18" charset="0"/>
              </a:rPr>
              <a:t>может быть использован </a:t>
            </a:r>
            <a:r>
              <a:rPr lang="ru-RU" sz="5500" dirty="0" smtClean="0">
                <a:latin typeface="Cambria" panose="02040503050406030204" pitchFamily="18" charset="0"/>
              </a:rPr>
              <a:t>ими как </a:t>
            </a:r>
            <a:r>
              <a:rPr lang="ru-RU" sz="5500" dirty="0">
                <a:latin typeface="Cambria" panose="02040503050406030204" pitchFamily="18" charset="0"/>
              </a:rPr>
              <a:t>для подготовки к занятиям, так и в качестве материала для самостоятельной работы учащихся и внеклассной работы с ними</a:t>
            </a:r>
            <a:r>
              <a:rPr lang="ru-RU" sz="5500" dirty="0" smtClean="0">
                <a:latin typeface="Cambria" panose="02040503050406030204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5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►</a:t>
            </a:r>
            <a:r>
              <a:rPr lang="ru-RU" sz="5200" dirty="0" smtClean="0">
                <a:latin typeface="Cambria" panose="02040503050406030204" pitchFamily="18" charset="0"/>
              </a:rPr>
              <a:t>Модуль </a:t>
            </a:r>
            <a:r>
              <a:rPr lang="ru-RU" sz="5200" dirty="0">
                <a:latin typeface="Cambria" panose="02040503050406030204" pitchFamily="18" charset="0"/>
              </a:rPr>
              <a:t>составлен с </a:t>
            </a:r>
            <a:r>
              <a:rPr lang="ru-RU" sz="5200" dirty="0" smtClean="0">
                <a:latin typeface="Cambria" panose="02040503050406030204" pitchFamily="18" charset="0"/>
              </a:rPr>
              <a:t>учётом</a:t>
            </a:r>
            <a:r>
              <a:rPr lang="ru-RU" sz="5200" dirty="0">
                <a:latin typeface="Cambria" panose="02040503050406030204" pitchFamily="18" charset="0"/>
              </a:rPr>
              <a:t>, что в дальнейшем он будет регулярно пополняться сведениями о новых поступлениях в ДВГНБ по теме, интерактивными книжными выставками, </a:t>
            </a:r>
            <a:r>
              <a:rPr lang="ru-RU" sz="5200" dirty="0" smtClean="0">
                <a:latin typeface="Cambria" panose="02040503050406030204" pitchFamily="18" charset="0"/>
              </a:rPr>
              <a:t>викторинами </a:t>
            </a:r>
            <a:r>
              <a:rPr lang="ru-RU" sz="5200" dirty="0">
                <a:latin typeface="Cambria" panose="02040503050406030204" pitchFamily="18" charset="0"/>
              </a:rPr>
              <a:t>и другими полезными материалами.</a:t>
            </a:r>
          </a:p>
          <a:p>
            <a:pPr marL="0" indent="0">
              <a:buNone/>
            </a:pPr>
            <a:endParaRPr lang="ru-RU" sz="5500" dirty="0">
              <a:latin typeface="Cambria" panose="02040503050406030204" pitchFamily="18" charset="0"/>
            </a:endParaRPr>
          </a:p>
          <a:p>
            <a:endParaRPr lang="ru-RU" sz="5500" dirty="0">
              <a:latin typeface="Cambria" panose="02040503050406030204" pitchFamily="18" charset="0"/>
            </a:endParaRPr>
          </a:p>
        </p:txBody>
      </p:sp>
      <p:pic>
        <p:nvPicPr>
          <p:cNvPr id="4" name="Объект 5"/>
          <p:cNvPicPr>
            <a:picLocks noGrp="1"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0648"/>
            <a:ext cx="1115460" cy="129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Объект 5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48"/>
            <a:ext cx="1583257" cy="1116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12360" y="6309320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6309320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410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C99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1"/>
            <a:ext cx="9144000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204864"/>
            <a:ext cx="8640960" cy="4536504"/>
          </a:xfrm>
        </p:spPr>
        <p:txBody>
          <a:bodyPr>
            <a:normAutofit/>
          </a:bodyPr>
          <a:lstStyle/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" action="ppaction://noaction"/>
              </a:rPr>
              <a:t>Охотское и Японское моря, особенности береговой линии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4" action="ppaction://hlinksldjump"/>
              </a:rPr>
              <a:t>Речная система края. Амур и его притоки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5" action="ppaction://hlinksldjump"/>
              </a:rPr>
              <a:t>Озёра и болота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Cambria" panose="02040503050406030204" pitchFamily="18" charset="0"/>
                <a:hlinkClick r:id="rId6" action="ppaction://hlinksldjump"/>
              </a:rPr>
              <a:t>Ледники, наледи, снежники, многолетняя мерзлота</a:t>
            </a:r>
            <a:endParaRPr lang="ru-RU" sz="2000" dirty="0" smtClean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6237312"/>
            <a:ext cx="1620000" cy="307777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hlinkClick r:id="rId7" action="ppaction://hlinksldjump"/>
              </a:rPr>
              <a:t>наверх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В   О   Д   Ы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pic>
        <p:nvPicPr>
          <p:cNvPr id="10" name="Picture 2" descr="E:\Moloko\Работа\грант природа\2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" y="0"/>
            <a:ext cx="9143993" cy="900000"/>
          </a:xfrm>
          <a:prstGeom prst="rect">
            <a:avLst/>
          </a:prstGeom>
          <a:noFill/>
        </p:spPr>
      </p:pic>
      <p:pic>
        <p:nvPicPr>
          <p:cNvPr id="12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grpSp>
        <p:nvGrpSpPr>
          <p:cNvPr id="5" name="Группа 12"/>
          <p:cNvGrpSpPr/>
          <p:nvPr/>
        </p:nvGrpSpPr>
        <p:grpSpPr>
          <a:xfrm>
            <a:off x="7308304" y="4365104"/>
            <a:ext cx="1620000" cy="162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14" name="Овал 13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8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38233" y="5093590"/>
              <a:ext cx="1129971" cy="104738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="" xmlns:p14="http://schemas.microsoft.com/office/powerpoint/2010/main" val="228098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363272" cy="720080"/>
          </a:xfrm>
        </p:spPr>
        <p:txBody>
          <a:bodyPr anchor="t">
            <a:noAutofit/>
          </a:bodyPr>
          <a:lstStyle/>
          <a:p>
            <a:pPr>
              <a:lnSpc>
                <a:spcPts val="25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Охотское и Японское моря,</a:t>
            </a:r>
            <a:br>
              <a:rPr lang="ru-RU" sz="2600" b="1" dirty="0" smtClean="0">
                <a:latin typeface="Cambria" panose="02040503050406030204" pitchFamily="18" charset="0"/>
              </a:rPr>
            </a:br>
            <a:r>
              <a:rPr lang="ru-RU" sz="2600" b="1" dirty="0" smtClean="0">
                <a:latin typeface="Cambria" panose="02040503050406030204" pitchFamily="18" charset="0"/>
              </a:rPr>
              <a:t>особенности береговой линии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6997" y="1700808"/>
            <a:ext cx="8630008" cy="4822358"/>
          </a:xfrm>
        </p:spPr>
        <p:txBody>
          <a:bodyPr>
            <a:noAutofit/>
          </a:bodyPr>
          <a:lstStyle/>
          <a:p>
            <a:pPr marL="0" indent="-360000" algn="just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Территория Хабаровского края омывается водами двух морей Тихого океана: Охотским и Японским. Они являются окраинно-материковыми водоёмами и глубоко вдаются в сушу.</a:t>
            </a:r>
          </a:p>
          <a:p>
            <a:pPr marL="0" indent="-360000" algn="just">
              <a:lnSpc>
                <a:spcPts val="1900"/>
              </a:lnSpc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Моря оказывают большое влияние на природу края:</a:t>
            </a:r>
          </a:p>
          <a:p>
            <a:pPr algn="just">
              <a:lnSpc>
                <a:spcPts val="19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Cambria" panose="02040503050406030204" pitchFamily="18" charset="0"/>
              </a:rPr>
              <a:t>с</a:t>
            </a:r>
            <a:r>
              <a:rPr lang="ru-RU" sz="1700" dirty="0" smtClean="0">
                <a:latin typeface="Cambria" panose="02040503050406030204" pitchFamily="18" charset="0"/>
              </a:rPr>
              <a:t>мягчают климат;</a:t>
            </a:r>
          </a:p>
          <a:p>
            <a:pPr algn="just">
              <a:lnSpc>
                <a:spcPts val="19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отдают влагу  воздушным массам, которые приносят её на сушу в виде осадков;</a:t>
            </a:r>
          </a:p>
          <a:p>
            <a:pPr algn="just">
              <a:lnSpc>
                <a:spcPts val="19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морские волны разрушают берега.</a:t>
            </a:r>
          </a:p>
          <a:p>
            <a:pPr marL="360000" indent="-360000" algn="just">
              <a:lnSpc>
                <a:spcPts val="1900"/>
              </a:lnSpc>
              <a:spcBef>
                <a:spcPts val="6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Береговая линия:</a:t>
            </a:r>
          </a:p>
          <a:p>
            <a:pPr marL="0" indent="360000" algn="just">
              <a:lnSpc>
                <a:spcPts val="19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1700" dirty="0" smtClean="0">
                <a:latin typeface="Cambria" panose="02040503050406030204" pitchFamily="18" charset="0"/>
              </a:rPr>
              <a:t>По характеру изрезанности береговая линия </a:t>
            </a:r>
            <a:r>
              <a:rPr lang="ru-RU" sz="17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Охотского моря </a:t>
            </a:r>
            <a:r>
              <a:rPr lang="ru-RU" sz="1700" dirty="0" smtClean="0">
                <a:latin typeface="Cambria" panose="02040503050406030204" pitchFamily="18" charset="0"/>
              </a:rPr>
              <a:t>в пределах края различна. В северной части море не образует больших заливов, а берег прямолинейный. На юге, наоборот, береговая линия очень извилиста. Здесь имеются большие заливы, далеко вдающиеся в сушу: </a:t>
            </a:r>
            <a:r>
              <a:rPr lang="ru-RU" sz="1700" dirty="0" err="1" smtClean="0">
                <a:latin typeface="Cambria" panose="02040503050406030204" pitchFamily="18" charset="0"/>
              </a:rPr>
              <a:t>Тугурский</a:t>
            </a:r>
            <a:r>
              <a:rPr lang="ru-RU" sz="1700" dirty="0" smtClean="0">
                <a:latin typeface="Cambria" panose="02040503050406030204" pitchFamily="18" charset="0"/>
              </a:rPr>
              <a:t>, </a:t>
            </a:r>
            <a:r>
              <a:rPr lang="ru-RU" sz="1700" dirty="0" err="1" smtClean="0">
                <a:latin typeface="Cambria" panose="02040503050406030204" pitchFamily="18" charset="0"/>
              </a:rPr>
              <a:t>Ульбанский</a:t>
            </a:r>
            <a:r>
              <a:rPr lang="ru-RU" sz="1700" dirty="0" smtClean="0">
                <a:latin typeface="Cambria" panose="02040503050406030204" pitchFamily="18" charset="0"/>
              </a:rPr>
              <a:t>, Академии, Николая, Счастья. Между материком и о. Сахалин находится обширный Сахалинский залив, широко открытый на север.</a:t>
            </a:r>
          </a:p>
          <a:p>
            <a:pPr marL="0" indent="360000" algn="just">
              <a:lnSpc>
                <a:spcPts val="19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1700" dirty="0" smtClean="0">
                <a:latin typeface="Cambria" panose="02040503050406030204" pitchFamily="18" charset="0"/>
              </a:rPr>
              <a:t>Береговая линия </a:t>
            </a:r>
            <a:r>
              <a:rPr lang="ru-RU" sz="1700" b="1" dirty="0" smtClean="0">
                <a:solidFill>
                  <a:srgbClr val="9900CC"/>
                </a:solidFill>
                <a:latin typeface="Cambria" panose="02040503050406030204" pitchFamily="18" charset="0"/>
              </a:rPr>
              <a:t>Японского моря </a:t>
            </a:r>
            <a:r>
              <a:rPr lang="ru-RU" sz="1700" dirty="0" smtClean="0">
                <a:latin typeface="Cambria" panose="02040503050406030204" pitchFamily="18" charset="0"/>
              </a:rPr>
              <a:t>слабо изрезана, что объясняется её совпадением с направлением прибрежных хребтов. Неглубоко вдающиеся в сушу небольшие заливы открыты в сторону моря. Лишь в районе заливы Чихачёва и Советская гавань удобны для судов, поэтому здесь находятся важнейшие порты края в Японском мое – </a:t>
            </a:r>
            <a:r>
              <a:rPr lang="ru-RU" sz="1700" dirty="0" err="1" smtClean="0">
                <a:latin typeface="Cambria" panose="02040503050406030204" pitchFamily="18" charset="0"/>
              </a:rPr>
              <a:t>Де-Кастри</a:t>
            </a:r>
            <a:r>
              <a:rPr lang="ru-RU" sz="1700" dirty="0" smtClean="0">
                <a:latin typeface="Cambria" panose="02040503050406030204" pitchFamily="18" charset="0"/>
              </a:rPr>
              <a:t> и Ванино.</a:t>
            </a: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endParaRPr lang="ru-RU" sz="1700" dirty="0">
              <a:latin typeface="Cambria" panose="02040503050406030204" pitchFamily="18" charset="0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endParaRPr lang="ru-RU" sz="1700" dirty="0">
              <a:latin typeface="Cambria" panose="02040503050406030204" pitchFamily="18" charset="0"/>
            </a:endParaRPr>
          </a:p>
        </p:txBody>
      </p:sp>
      <p:grpSp>
        <p:nvGrpSpPr>
          <p:cNvPr id="4" name="Группа 5"/>
          <p:cNvGrpSpPr/>
          <p:nvPr/>
        </p:nvGrpSpPr>
        <p:grpSpPr>
          <a:xfrm>
            <a:off x="8100392" y="116632"/>
            <a:ext cx="900000" cy="90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8" name="Овал 7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sp>
        <p:nvSpPr>
          <p:cNvPr id="14" name="TextBox 13"/>
          <p:cNvSpPr txBox="1"/>
          <p:nvPr/>
        </p:nvSpPr>
        <p:spPr>
          <a:xfrm>
            <a:off x="6660232" y="6381328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67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276872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" action="ppaction://noaction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8100392" y="116632"/>
            <a:ext cx="900000" cy="90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12" name="Овал 11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3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sp>
        <p:nvSpPr>
          <p:cNvPr id="4" name="Прямоугольник 3"/>
          <p:cNvSpPr/>
          <p:nvPr/>
        </p:nvSpPr>
        <p:spPr>
          <a:xfrm>
            <a:off x="179512" y="1046799"/>
            <a:ext cx="8702016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dirty="0">
                <a:solidFill>
                  <a:srgbClr val="0000FF"/>
                </a:solidFill>
                <a:latin typeface="Cambria" panose="02040503050406030204" pitchFamily="18" charset="0"/>
              </a:rPr>
              <a:t>Охотское </a:t>
            </a:r>
            <a:r>
              <a:rPr lang="ru-RU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море</a:t>
            </a:r>
          </a:p>
          <a:p>
            <a:pPr algn="ctr">
              <a:lnSpc>
                <a:spcPts val="1900"/>
              </a:lnSpc>
            </a:pPr>
            <a:endParaRPr lang="ru-RU" dirty="0">
              <a:latin typeface="Cambria" panose="02040503050406030204" pitchFamily="18" charset="0"/>
            </a:endParaRPr>
          </a:p>
          <a:p>
            <a:pPr algn="just">
              <a:buClr>
                <a:srgbClr val="9900CC"/>
              </a:buClr>
              <a:buFont typeface="Wingdings" pitchFamily="2" charset="2"/>
              <a:buChar char="v"/>
            </a:pPr>
            <a:r>
              <a:rPr lang="ru-RU" sz="1700" dirty="0">
                <a:latin typeface="Cambria" panose="02040503050406030204" pitchFamily="18" charset="0"/>
              </a:rPr>
              <a:t>Одно из крупнейших морей </a:t>
            </a:r>
            <a:r>
              <a:rPr lang="ru-RU" sz="1700" dirty="0" smtClean="0">
                <a:latin typeface="Cambria" panose="02040503050406030204" pitchFamily="18" charset="0"/>
              </a:rPr>
              <a:t>России и мира. </a:t>
            </a:r>
            <a:r>
              <a:rPr lang="ru-RU" sz="1700" dirty="0">
                <a:latin typeface="Cambria" panose="02040503050406030204" pitchFamily="18" charset="0"/>
              </a:rPr>
              <a:t>Его площадь – </a:t>
            </a:r>
            <a:r>
              <a:rPr lang="ru-RU" sz="1700" dirty="0" smtClean="0">
                <a:latin typeface="Cambria" panose="02040503050406030204" pitchFamily="18" charset="0"/>
              </a:rPr>
              <a:t>1603 </a:t>
            </a:r>
            <a:r>
              <a:rPr lang="ru-RU" sz="1700" dirty="0">
                <a:latin typeface="Cambria" panose="02040503050406030204" pitchFamily="18" charset="0"/>
              </a:rPr>
              <a:t>тыс. кв. км. Наибольшая глубина достигает 3521 м, в западной части, непосредственно примыкающей к краю, – 500 м. Лишь к юго-востоку от о. Ионы глубина моря превышает 1000 м.</a:t>
            </a:r>
          </a:p>
          <a:p>
            <a:pPr algn="just">
              <a:buClr>
                <a:srgbClr val="9900CC"/>
              </a:buClr>
              <a:buFont typeface="Wingdings" pitchFamily="2" charset="2"/>
              <a:buChar char="v"/>
            </a:pPr>
            <a:r>
              <a:rPr lang="ru-RU" sz="1700" dirty="0">
                <a:latin typeface="Cambria" panose="02040503050406030204" pitchFamily="18" charset="0"/>
              </a:rPr>
              <a:t>Рельеф дна имеет сложное строение: обширные впадины и котловины разделяются возвышенностями. Ширина шельфа вдоль западного побережья – 200–220 км.</a:t>
            </a:r>
          </a:p>
          <a:p>
            <a:pPr algn="just">
              <a:buClr>
                <a:srgbClr val="9900CC"/>
              </a:buClr>
              <a:buFont typeface="Wingdings" pitchFamily="2" charset="2"/>
              <a:buChar char="v"/>
            </a:pPr>
            <a:r>
              <a:rPr lang="ru-RU" sz="1700" dirty="0">
                <a:latin typeface="Cambria" panose="02040503050406030204" pitchFamily="18" charset="0"/>
              </a:rPr>
              <a:t>Охотское море – самое холодное из дальневосточных морей Тихого океана. Зимой температура воды в верхнем слое до глубины </a:t>
            </a:r>
            <a:r>
              <a:rPr lang="ru-RU" sz="1700" dirty="0" smtClean="0">
                <a:latin typeface="Cambria" panose="02040503050406030204" pitchFamily="18" charset="0"/>
              </a:rPr>
              <a:t>100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</a:rPr>
              <a:t>150 </a:t>
            </a:r>
            <a:r>
              <a:rPr lang="ru-RU" sz="1700" dirty="0">
                <a:latin typeface="Cambria" panose="02040503050406030204" pitchFamily="18" charset="0"/>
              </a:rPr>
              <a:t>м охлаждается до отрицательной температуры </a:t>
            </a:r>
            <a:r>
              <a:rPr lang="ru-RU" sz="1700" dirty="0" smtClean="0">
                <a:latin typeface="Cambria" panose="02040503050406030204" pitchFamily="18" charset="0"/>
              </a:rPr>
              <a:t>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</a:rPr>
              <a:t>1,5</a:t>
            </a:r>
            <a:r>
              <a:rPr lang="ru-RU" sz="1700" dirty="0">
                <a:latin typeface="Cambria" panose="02040503050406030204" pitchFamily="18" charset="0"/>
                <a:sym typeface="Symbol"/>
              </a:rPr>
              <a:t>С. </a:t>
            </a:r>
            <a:endParaRPr lang="ru-RU" sz="1700" dirty="0">
              <a:latin typeface="Cambria" panose="02040503050406030204" pitchFamily="18" charset="0"/>
            </a:endParaRPr>
          </a:p>
          <a:p>
            <a:pPr algn="just">
              <a:buClr>
                <a:srgbClr val="9900CC"/>
              </a:buClr>
              <a:buFont typeface="Wingdings" pitchFamily="2" charset="2"/>
              <a:buChar char="v"/>
            </a:pPr>
            <a:r>
              <a:rPr lang="ru-RU" sz="1700" dirty="0" smtClean="0">
                <a:latin typeface="Cambria" panose="02040503050406030204" pitchFamily="18" charset="0"/>
                <a:sym typeface="Symbol"/>
              </a:rPr>
              <a:t>Летом </a:t>
            </a:r>
            <a:r>
              <a:rPr lang="ru-RU" sz="1700" dirty="0">
                <a:latin typeface="Cambria" panose="02040503050406030204" pitchFamily="18" charset="0"/>
                <a:sym typeface="Symbol"/>
              </a:rPr>
              <a:t>поверхностные воды прогреваются до 13С. Осенью и зимой в море проникают циклоны, вызывающие сильные штормы. Высота волн при этом достигает </a:t>
            </a:r>
            <a:r>
              <a:rPr lang="ru-RU" sz="1700" dirty="0" smtClean="0">
                <a:latin typeface="Cambria" panose="02040503050406030204" pitchFamily="18" charset="0"/>
                <a:sym typeface="Symbol"/>
              </a:rPr>
              <a:t>13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sym typeface="Symbol"/>
              </a:rPr>
              <a:t>15 </a:t>
            </a:r>
            <a:r>
              <a:rPr lang="ru-RU" sz="1700" dirty="0">
                <a:latin typeface="Cambria" panose="02040503050406030204" pitchFamily="18" charset="0"/>
                <a:sym typeface="Symbol"/>
              </a:rPr>
              <a:t>м. Зимой всё море, за исключением глубоководной восточной части, покрывается льдами (припайными и плавучими</a:t>
            </a:r>
            <a:r>
              <a:rPr lang="ru-RU" sz="1700" dirty="0" smtClean="0">
                <a:latin typeface="Cambria" panose="02040503050406030204" pitchFamily="18" charset="0"/>
                <a:sym typeface="Symbol"/>
              </a:rPr>
              <a:t>).</a:t>
            </a:r>
          </a:p>
          <a:p>
            <a:pPr algn="just">
              <a:buClr>
                <a:srgbClr val="9900CC"/>
              </a:buClr>
              <a:buFont typeface="Wingdings" pitchFamily="2" charset="2"/>
              <a:buChar char="v"/>
            </a:pPr>
            <a:r>
              <a:rPr lang="ru-RU" sz="1700" dirty="0" smtClean="0">
                <a:latin typeface="Cambria" panose="02040503050406030204" pitchFamily="18" charset="0"/>
                <a:sym typeface="Symbol"/>
              </a:rPr>
              <a:t>Солёность воды в море составляет 31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sym typeface="Symbol"/>
              </a:rPr>
              <a:t>32%. Общее движение водных масс – против часовой стрелки. Вдоль западного побережья к югу направлено холодное Северо-Охотское течение.</a:t>
            </a:r>
            <a:endParaRPr lang="ru-RU" sz="1700" dirty="0">
              <a:latin typeface="Cambria" panose="02040503050406030204" pitchFamily="18" charset="0"/>
            </a:endParaRPr>
          </a:p>
          <a:p>
            <a:pPr algn="just">
              <a:buClr>
                <a:srgbClr val="9900CC"/>
              </a:buClr>
              <a:buFont typeface="Wingdings" pitchFamily="2" charset="2"/>
              <a:buChar char="v"/>
            </a:pPr>
            <a:endParaRPr lang="ru-RU" sz="17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90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276872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" action="ppaction://noaction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8100392" y="116632"/>
            <a:ext cx="900000" cy="90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12" name="Овал 11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3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sp>
        <p:nvSpPr>
          <p:cNvPr id="4" name="Прямоугольник 3"/>
          <p:cNvSpPr/>
          <p:nvPr/>
        </p:nvSpPr>
        <p:spPr>
          <a:xfrm>
            <a:off x="179512" y="1046799"/>
            <a:ext cx="8702016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dirty="0" smtClean="0">
                <a:solidFill>
                  <a:srgbClr val="9900CC"/>
                </a:solidFill>
                <a:latin typeface="Cambria" panose="02040503050406030204" pitchFamily="18" charset="0"/>
              </a:rPr>
              <a:t>Японское море</a:t>
            </a:r>
          </a:p>
          <a:p>
            <a:pPr algn="ctr">
              <a:lnSpc>
                <a:spcPts val="1900"/>
              </a:lnSpc>
            </a:pPr>
            <a:endParaRPr lang="ru-RU" dirty="0">
              <a:latin typeface="Cambria" panose="02040503050406030204" pitchFamily="18" charset="0"/>
            </a:endParaRPr>
          </a:p>
          <a:p>
            <a:pPr algn="just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1700" dirty="0" smtClean="0">
                <a:latin typeface="Cambria" panose="02040503050406030204" pitchFamily="18" charset="0"/>
              </a:rPr>
              <a:t>Море занимает </a:t>
            </a:r>
            <a:r>
              <a:rPr lang="ru-RU" sz="1700" dirty="0">
                <a:latin typeface="Cambria" panose="02040503050406030204" pitchFamily="18" charset="0"/>
              </a:rPr>
              <a:t>площадь </a:t>
            </a:r>
            <a:r>
              <a:rPr lang="ru-RU" sz="1700" dirty="0" smtClean="0">
                <a:latin typeface="Cambria" panose="02040503050406030204" pitchFamily="18" charset="0"/>
              </a:rPr>
              <a:t>1062 </a:t>
            </a:r>
            <a:r>
              <a:rPr lang="ru-RU" sz="1700" dirty="0">
                <a:latin typeface="Cambria" panose="02040503050406030204" pitchFamily="18" charset="0"/>
              </a:rPr>
              <a:t>тыс. кв. км. </a:t>
            </a:r>
            <a:r>
              <a:rPr lang="ru-RU" sz="1700" dirty="0" smtClean="0">
                <a:latin typeface="Cambria" panose="02040503050406030204" pitchFamily="18" charset="0"/>
              </a:rPr>
              <a:t>При максимальной глубине 3669 м, в его северной части глубины не превышают 1400 м.</a:t>
            </a:r>
          </a:p>
          <a:p>
            <a:pPr algn="just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1700" dirty="0" smtClean="0">
                <a:latin typeface="Cambria" panose="02040503050406030204" pitchFamily="18" charset="0"/>
              </a:rPr>
              <a:t>Территорию Хабаровского края омывает лишь его самая северная часть (Татарский пролив).</a:t>
            </a:r>
          </a:p>
          <a:p>
            <a:pPr algn="just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1700" dirty="0" smtClean="0">
                <a:latin typeface="Cambria" panose="02040503050406030204" pitchFamily="18" charset="0"/>
              </a:rPr>
              <a:t>Зимой вода Татарского пролива в поверхностном слое охлаждается, и её температура находится в пределах от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</a:rPr>
              <a:t>1,8 до +3,0</a:t>
            </a:r>
            <a:r>
              <a:rPr lang="ru-RU" sz="1700" dirty="0" smtClean="0">
                <a:latin typeface="Cambria" panose="02040503050406030204" pitchFamily="18" charset="0"/>
                <a:sym typeface="Symbol"/>
              </a:rPr>
              <a:t></a:t>
            </a:r>
            <a:r>
              <a:rPr lang="ru-RU" sz="1700" dirty="0">
                <a:latin typeface="Cambria" panose="02040503050406030204" pitchFamily="18" charset="0"/>
                <a:sym typeface="Symbol"/>
              </a:rPr>
              <a:t>С</a:t>
            </a:r>
            <a:r>
              <a:rPr lang="ru-RU" sz="1700" dirty="0" smtClean="0">
                <a:latin typeface="Cambria" panose="02040503050406030204" pitchFamily="18" charset="0"/>
                <a:sym typeface="Symbol"/>
              </a:rPr>
              <a:t>. Вся акватория этой части моря покрывается льдом, который исчезает в начале мая. Во время штормов вблизи берегов образуются огромные ледовые валы до 10 м высокой. Летом вода прогревается до 13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sym typeface="Symbol"/>
              </a:rPr>
              <a:t>18С.</a:t>
            </a:r>
            <a:endParaRPr lang="ru-RU" sz="1700" dirty="0">
              <a:latin typeface="Cambria" panose="02040503050406030204" pitchFamily="18" charset="0"/>
            </a:endParaRPr>
          </a:p>
          <a:p>
            <a:pPr algn="just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1700" dirty="0" smtClean="0">
                <a:latin typeface="Cambria" panose="02040503050406030204" pitchFamily="18" charset="0"/>
                <a:sym typeface="Symbol"/>
              </a:rPr>
              <a:t>Солёность воды в море составляет 34%, и лишь весной в северной части Татарского пролива она снижается до 32% в связи с таянием льдов.</a:t>
            </a:r>
          </a:p>
          <a:p>
            <a:pPr algn="just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1700" dirty="0" smtClean="0">
                <a:latin typeface="Cambria" panose="02040503050406030204" pitchFamily="18" charset="0"/>
                <a:sym typeface="Symbol"/>
              </a:rPr>
              <a:t>Вдоль берега моря с севера на юг идёт холодное Приморское течение, оказывающее охлаждающее влияние на побережье, что способствует образованию летом частых и стойких туманов.</a:t>
            </a:r>
          </a:p>
          <a:p>
            <a:pPr algn="just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1700" dirty="0" smtClean="0">
                <a:latin typeface="Cambria" panose="02040503050406030204" pitchFamily="18" charset="0"/>
                <a:sym typeface="Symbol"/>
              </a:rPr>
              <a:t>Высота приливов в море не превышает 2 м. Эта часть побережья подвержена воздействию цунами. </a:t>
            </a:r>
          </a:p>
          <a:p>
            <a:pPr algn="just">
              <a:buClr>
                <a:srgbClr val="0000FF"/>
              </a:buClr>
            </a:pPr>
            <a:endParaRPr lang="ru-RU" sz="17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90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363272" cy="936104"/>
          </a:xfrm>
        </p:spPr>
        <p:txBody>
          <a:bodyPr anchor="t">
            <a:noAutofit/>
          </a:bodyPr>
          <a:lstStyle/>
          <a:p>
            <a:pPr>
              <a:lnSpc>
                <a:spcPts val="26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Речная система края.</a:t>
            </a:r>
            <a:br>
              <a:rPr lang="ru-RU" sz="2600" b="1" dirty="0" smtClean="0">
                <a:latin typeface="Cambria" panose="02040503050406030204" pitchFamily="18" charset="0"/>
              </a:rPr>
            </a:br>
            <a:r>
              <a:rPr lang="ru-RU" sz="2600" b="1" dirty="0" smtClean="0">
                <a:latin typeface="Cambria" panose="02040503050406030204" pitchFamily="18" charset="0"/>
              </a:rPr>
              <a:t>Амур и его притоки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4584" y="1857928"/>
            <a:ext cx="8496944" cy="4811432"/>
          </a:xfrm>
        </p:spPr>
        <p:txBody>
          <a:bodyPr>
            <a:normAutofit/>
          </a:bodyPr>
          <a:lstStyle/>
          <a:p>
            <a:pPr marL="0" indent="-288000" algn="just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крае насчитывается более 200 тыс. рек. Около 90% из них имеют длину менее 10 км. Самой крупной рекой является Амур. </a:t>
            </a:r>
          </a:p>
          <a:p>
            <a:pPr marL="0" indent="-288000" algn="just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Реки края принадлежат бассейнам 4-х морей двух океанов: </a:t>
            </a:r>
            <a:r>
              <a:rPr lang="ru-RU" sz="17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Северного Ледовитого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(Восточно-Сибирское море и море Лаптевых) и </a:t>
            </a:r>
            <a:r>
              <a:rPr lang="ru-RU" sz="17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Тихого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(Охотское и Японское моря). </a:t>
            </a:r>
          </a:p>
          <a:p>
            <a:pPr marL="0" indent="-288000" algn="just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Главный водораздел проходит по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Джугджуру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 Большинство рек впадает в Охотское море (Амур,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Тугур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Уда, Улья, Охота, Иня и др.). В Японское море впадает р.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Тумнин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-288000" algn="just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Основным источником питания многочисленных рек, озёр, ледников, а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также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подземных вод, расположенных в крае, являются атмосферные осадки.</a:t>
            </a:r>
          </a:p>
          <a:p>
            <a:pPr marL="0" indent="-288000" algn="just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Подавляющее большинство рек – горные, порожистые, с быстрым течением. На равнинах реки имеют спокойное течение и извилистое русло.</a:t>
            </a:r>
          </a:p>
          <a:p>
            <a:pPr marL="0" indent="-288000" algn="just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Длину и площадь горных рек определяет расположение хребтов. Например, реки восточных склонов Сихотэ-Алиня и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Джугджура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значительно короче рек западных склонов.</a:t>
            </a:r>
          </a:p>
          <a:p>
            <a:pPr marL="0" indent="-432000" algn="just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Ø"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10" name="Группа 5"/>
          <p:cNvGrpSpPr/>
          <p:nvPr/>
        </p:nvGrpSpPr>
        <p:grpSpPr>
          <a:xfrm>
            <a:off x="8100392" y="116632"/>
            <a:ext cx="900000" cy="90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11" name="Овал 10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sp>
        <p:nvSpPr>
          <p:cNvPr id="14" name="TextBox 13"/>
          <p:cNvSpPr txBox="1"/>
          <p:nvPr/>
        </p:nvSpPr>
        <p:spPr>
          <a:xfrm>
            <a:off x="6660232" y="6381328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96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8" name="Группа 5"/>
          <p:cNvGrpSpPr/>
          <p:nvPr/>
        </p:nvGrpSpPr>
        <p:grpSpPr>
          <a:xfrm>
            <a:off x="8244000" y="0"/>
            <a:ext cx="900000" cy="90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9" name="Овал 8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0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980728"/>
            <a:ext cx="878497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8000" algn="just"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Самой крупной рекой в крае является Амур. Его длина на территории края – 1020 км (общая – 4444 км).</a:t>
            </a:r>
          </a:p>
          <a:p>
            <a:pPr indent="-288000" algn="just"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Амур – одна из крупнейших рек мира: 8-е место по длине, 10-е – по площади бассейна и 17-е – по стоку воды.</a:t>
            </a:r>
          </a:p>
          <a:p>
            <a:pPr indent="-288000" algn="just"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Самая большая глубина Амура – 56 м (у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Тырского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утёса,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Ульчский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р-н), наибольшая ширина – 5 км (у с. Троицкое, Нанайский р-н).</a:t>
            </a:r>
          </a:p>
          <a:p>
            <a:pPr indent="-288000" algn="just"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Река получает название «Амур» на месте слияния рек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Аргунь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и Шилка (Амурская область). </a:t>
            </a:r>
          </a:p>
          <a:p>
            <a:pPr indent="-288000" algn="just"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Почти все реки южной части края относятся к бассейну Амура.</a:t>
            </a:r>
          </a:p>
          <a:p>
            <a:pPr indent="-288000" algn="just"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Крупнейшие притоки Амура на территории края: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Амгунь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Уссури,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Анюй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Бурея, Тунгуска, Сунгари.</a:t>
            </a:r>
          </a:p>
        </p:txBody>
      </p:sp>
      <p:sp>
        <p:nvSpPr>
          <p:cNvPr id="79874" name="AutoShape 2" descr="Черный дракон легкий рисунок тату - ТАТУИРОВКИ ДРАК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39752" y="4077072"/>
            <a:ext cx="66247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400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Китайцы издавна называли Амур «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Хэйлундзян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что означает «Река Чёрного Дракона». «</a:t>
            </a:r>
            <a:r>
              <a:rPr lang="ru-RU" sz="1700" dirty="0" smtClean="0">
                <a:solidFill>
                  <a:prstClr val="black"/>
                </a:solidFill>
                <a:latin typeface="Cambria" pitchFamily="18" charset="0"/>
              </a:rPr>
              <a:t>Хвост» его находится в степях Монголии и Даурии, «туловище» лежит в четырех российских регионах и в одной китайской провинции. Две левые «лапы» (притоки Зея и Бурея) дотягиваются до Станового хребта, а две правые «лапы» (притоки </a:t>
            </a:r>
            <a:r>
              <a:rPr lang="ru-RU" sz="1700" dirty="0" err="1" smtClean="0">
                <a:solidFill>
                  <a:prstClr val="black"/>
                </a:solidFill>
                <a:latin typeface="Cambria" pitchFamily="18" charset="0"/>
              </a:rPr>
              <a:t>Сунгари</a:t>
            </a:r>
            <a:r>
              <a:rPr lang="ru-RU" sz="1700" dirty="0" smtClean="0">
                <a:solidFill>
                  <a:prstClr val="black"/>
                </a:solidFill>
                <a:latin typeface="Cambria" pitchFamily="18" charset="0"/>
              </a:rPr>
              <a:t> и Уссури) – находятся в  Китае и в Приморье. «Голова» Дракона упирается в Охотское море, и он «пьет воду» Татарского пролива. </a:t>
            </a:r>
            <a:endParaRPr lang="ru-RU" sz="1700" dirty="0" smtClean="0">
              <a:solidFill>
                <a:prstClr val="black"/>
              </a:solidFill>
              <a:latin typeface="Cambria" pitchFamily="18" charset="0"/>
              <a:ea typeface="Cambria" panose="02040503050406030204" pitchFamily="18" charset="0"/>
            </a:endParaRPr>
          </a:p>
        </p:txBody>
      </p:sp>
      <p:sp>
        <p:nvSpPr>
          <p:cNvPr id="79876" name="AutoShape 4" descr="Черный дракон легкий рисунок тату - ТАТУИРОВКИ ДРАК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878" name="AutoShape 6" descr="Черный дракон легкий рисунок тату - ТАТУИРОВКИ ДРАК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880" name="AutoShape 8" descr="Черный дракон легкий рисунок тату - ТАТУИРОВКИ ДРАК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882" name="AutoShape 10" descr="Картинки Чёрного Драк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884" name="AutoShape 12" descr="Черный дракон легкий рисунок тату - ТАТУИРОВКИ ДРАК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9886" name="Picture 14" descr="Черный дракон легкий рисунок тату - ТАТУИРОВКИ ДРАКОН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05064"/>
            <a:ext cx="1569248" cy="230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09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25741"/>
            <a:ext cx="8363272" cy="515027"/>
          </a:xfrm>
        </p:spPr>
        <p:txBody>
          <a:bodyPr anchor="t">
            <a:noAutofit/>
          </a:bodyPr>
          <a:lstStyle/>
          <a:p>
            <a:r>
              <a:rPr lang="ru-RU" sz="2600" b="1" dirty="0" smtClean="0">
                <a:latin typeface="Cambria" panose="02040503050406030204" pitchFamily="18" charset="0"/>
              </a:rPr>
              <a:t>Озёра и болота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496944" cy="4810302"/>
          </a:xfrm>
        </p:spPr>
        <p:txBody>
          <a:bodyPr>
            <a:normAutofit lnSpcReduction="10000"/>
          </a:bodyPr>
          <a:lstStyle/>
          <a:p>
            <a:pPr marL="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крае насчитывается свыше 55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т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ыс. озёр, причём площадь около 99% из них не превышает 1 кв. км. Самое большое –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Чукчагирское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озеро в р-не им. Полины Осипенко (336 кв. км).</a:t>
            </a:r>
          </a:p>
          <a:p>
            <a:pPr marL="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Наибольшее количество озёр сосредоточено в северных районах и в пойме реки Амур, наименьшее – в восточной части Сихотэ-Алиня.</a:t>
            </a:r>
          </a:p>
          <a:p>
            <a:pPr marL="0" algn="just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1700" b="1" dirty="0" smtClean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Типы озёр по происхождению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ru-RU" sz="1700" b="1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Реликтовые</a:t>
            </a:r>
            <a:r>
              <a:rPr lang="ru-RU" sz="1700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(на месте древних более крупных озёр):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Эворон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(Солнечный р-н)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Припойменные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(в долине Амура и его притоков, связаны с ними речными рукавами): Болонь (Амурский р-н),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Удыль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Ульчский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р-н),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Чля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(Николаевский р-н).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Пойменные</a:t>
            </a:r>
            <a:r>
              <a:rPr lang="ru-RU" sz="17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ru-RU" sz="1700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или</a:t>
            </a:r>
            <a:r>
              <a:rPr lang="ru-RU" sz="1700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b="1" i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старичные</a:t>
            </a:r>
            <a:r>
              <a:rPr lang="ru-RU" sz="1700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(небольшие, вытянутые в длину и изогнутые водоёмы в поймах рек): в долинах Амура, Уссури,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Амгуни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Ледниковые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в том числе: </a:t>
            </a: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моренные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(в долинах рек в понижениях рельефа): Большое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Токо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(Охотский р-н); </a:t>
            </a: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каровые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(в углублениях, выработанных льдом на склонах гор): Медвежье (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Верхнебуреинский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р-н).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Лагунные</a:t>
            </a:r>
            <a:r>
              <a:rPr lang="ru-RU" sz="1700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(на морском побережье):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Мухтель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Тугуро-Чумиканский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р-н).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Карстовые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(в районах распространения известняков и доломитов, например, в междуречье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Учура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Маи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Термокарстовые</a:t>
            </a:r>
            <a:r>
              <a:rPr lang="ru-RU" sz="1700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(при таянии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многолетнемёрзлых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пород): встречаются только в северных районах.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just">
              <a:spcBef>
                <a:spcPts val="0"/>
              </a:spcBef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just">
              <a:spcBef>
                <a:spcPts val="0"/>
              </a:spcBef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just">
              <a:spcBef>
                <a:spcPts val="0"/>
              </a:spcBef>
              <a:spcAft>
                <a:spcPts val="600"/>
              </a:spcAft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10" name="Группа 5"/>
          <p:cNvGrpSpPr/>
          <p:nvPr/>
        </p:nvGrpSpPr>
        <p:grpSpPr>
          <a:xfrm>
            <a:off x="8100392" y="116632"/>
            <a:ext cx="900000" cy="90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11" name="Овал 10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sp>
        <p:nvSpPr>
          <p:cNvPr id="14" name="TextBox 13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0232" y="6381328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40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9" name="Группа 5"/>
          <p:cNvGrpSpPr/>
          <p:nvPr/>
        </p:nvGrpSpPr>
        <p:grpSpPr>
          <a:xfrm>
            <a:off x="8100392" y="116632"/>
            <a:ext cx="900000" cy="90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10" name="Овал 9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1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sp>
        <p:nvSpPr>
          <p:cNvPr id="13" name="TextBox 12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2240" y="6448980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030575"/>
            <a:ext cx="889288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 о л о т а</a:t>
            </a:r>
          </a:p>
          <a:p>
            <a:pPr indent="360000" algn="just">
              <a:buClr>
                <a:srgbClr val="00B05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Хабаровский край целиком расположен в зоне избыточного увлажнения, поэтому около 1/5 его площади занято болотами.</a:t>
            </a:r>
          </a:p>
          <a:p>
            <a:pPr indent="360000">
              <a:buClr>
                <a:srgbClr val="00B05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Основные факторы заболачивания территории:</a:t>
            </a:r>
          </a:p>
          <a:p>
            <a:pPr marL="360000" indent="-360000">
              <a:buClr>
                <a:srgbClr val="996600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большое количество летних осадков (увлажнение преобладает над испарением);</a:t>
            </a:r>
          </a:p>
          <a:p>
            <a:pPr marL="360000" indent="-360000">
              <a:buClr>
                <a:srgbClr val="996600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затопление обширных территорий во время паводков на реках;</a:t>
            </a:r>
          </a:p>
          <a:p>
            <a:pPr marL="360000" indent="-360000">
              <a:buClr>
                <a:srgbClr val="996600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широкое распространение плоских равнин (застаивание воды);</a:t>
            </a:r>
          </a:p>
          <a:p>
            <a:pPr marL="360000" indent="-360000">
              <a:buClr>
                <a:srgbClr val="996600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обширные территории с глинистыми грунтами (отсутствует фильтрация поверхностных вод);</a:t>
            </a:r>
          </a:p>
          <a:p>
            <a:pPr marL="360000" indent="-360000">
              <a:buClr>
                <a:srgbClr val="996600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длительная сезонная мерзлота под оттаявшим слоем грунта.</a:t>
            </a:r>
          </a:p>
          <a:p>
            <a:pPr indent="-360000"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территории края имеются следующие </a:t>
            </a:r>
            <a:r>
              <a:rPr lang="ru-RU" sz="17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типы болот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-360000">
              <a:buClr>
                <a:srgbClr val="996600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горных районах : </a:t>
            </a:r>
            <a:r>
              <a:rPr lang="ru-RU" sz="1700" b="1" i="1" dirty="0" smtClean="0">
                <a:solidFill>
                  <a:srgbClr val="99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моховые (сфагновые).</a:t>
            </a:r>
          </a:p>
          <a:p>
            <a:pPr indent="-360000" algn="just">
              <a:buClr>
                <a:srgbClr val="996600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равнинах: </a:t>
            </a:r>
            <a:r>
              <a:rPr lang="ru-RU" sz="1700" b="1" i="1" dirty="0" smtClean="0">
                <a:solidFill>
                  <a:srgbClr val="99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травяные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1700" b="1" i="1" dirty="0" smtClean="0">
                <a:solidFill>
                  <a:srgbClr val="99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травяно-моховые</a:t>
            </a:r>
            <a:r>
              <a:rPr lang="ru-RU" sz="1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Ими заняты обширные области на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Среднеамурской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Удской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Удыль-Кизинской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низменностях и в нижнем течении рек Охота и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Кухтуй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 На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Среднеамурской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низменности преобладают болота с кустарничково-сфагновой растительностью – </a:t>
            </a:r>
            <a:r>
              <a:rPr lang="ru-RU" sz="1700" b="1" i="1" dirty="0" smtClean="0">
                <a:solidFill>
                  <a:srgbClr val="99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мари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-360000" algn="just"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Болота играют огромную роль в хозяйственной деятельности человека (обладают огромными запасами торфа) и в биосфере Земли (способствуют образованию кислорода и поглощению углекислого газа). </a:t>
            </a:r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9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8100392" y="116632"/>
            <a:ext cx="900000" cy="90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10" name="Овал 9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1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sp>
        <p:nvSpPr>
          <p:cNvPr id="13" name="TextBox 12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2240" y="6448980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692672"/>
            <a:ext cx="889288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 е </a:t>
            </a:r>
            <a:r>
              <a:rPr lang="ru-RU" sz="17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</a:t>
            </a:r>
            <a:r>
              <a:rPr lang="ru-RU" sz="17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</a:t>
            </a:r>
            <a:r>
              <a:rPr lang="ru-RU" sz="17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к и</a:t>
            </a:r>
          </a:p>
          <a:p>
            <a:pPr indent="-180000" algn="just">
              <a:buClr>
                <a:srgbClr val="0000FF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Во время четвертичного похолодания оледенение на современной территории края захватывало обширные области во всех горных хребтах высотой свыше 1500 м на севере и 1800 м на юге.</a:t>
            </a:r>
          </a:p>
          <a:p>
            <a:pPr indent="-180000" algn="just">
              <a:buClr>
                <a:srgbClr val="0000FF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Современное оледенение распространено лишь в горах Сунтар-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Хаята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: более 200 небольших ледников общей площадью свыше 200 кв. км. Наиболее крупный – ледник Берилл (длина – 7 км, толщина льда – до 80 м).</a:t>
            </a:r>
          </a:p>
          <a:p>
            <a:pPr indent="-180000" algn="just">
              <a:buClr>
                <a:srgbClr val="0000FF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Большинство ледников уменьшается в размерах на 1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3 м в год.</a:t>
            </a:r>
          </a:p>
          <a:p>
            <a:pPr algn="just">
              <a:spcBef>
                <a:spcPts val="600"/>
              </a:spcBef>
            </a:pPr>
            <a:r>
              <a:rPr lang="ru-RU" sz="1700" b="1" dirty="0" smtClean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 а л е </a:t>
            </a:r>
            <a:r>
              <a:rPr lang="ru-RU" sz="1700" b="1" dirty="0" err="1" smtClean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</a:t>
            </a:r>
            <a:r>
              <a:rPr lang="ru-RU" sz="1700" b="1" dirty="0" smtClean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</a:t>
            </a:r>
          </a:p>
          <a:p>
            <a:pPr indent="-180000" algn="just">
              <a:buClr>
                <a:srgbClr val="9900CC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Широко распространены в северных районах, но встречаются и в речных долинах Сихотэ-Алиня. Образуются в зонах разломов, по которым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подмерзлотные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воды выходят на поверхность и замерзают, образуя ледяные поля в руслах и на поймах рек.</a:t>
            </a:r>
          </a:p>
          <a:p>
            <a:pPr indent="-180000" algn="just">
              <a:buClr>
                <a:srgbClr val="9900CC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Наибольшие скопления (несколько сотен) наледей расположены в верхних течениях рек бассейнов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Ульеи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Охоты,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Юдомы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 Самая большая наледь – в долине р.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Юдма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(длина вдоль русла реки – 28 км, площадь – более 30 кв. км).</a:t>
            </a:r>
          </a:p>
          <a:p>
            <a:pPr indent="-180000" algn="just">
              <a:buClr>
                <a:srgbClr val="9900CC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Наледи полностью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стаивают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к концу лета и на их месте остаются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незарастающие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наледные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поляны.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5476" y="825741"/>
            <a:ext cx="8496944" cy="761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Ледники, наледи, снежники,</a:t>
            </a:r>
          </a:p>
          <a:p>
            <a:pPr algn="ctr">
              <a:lnSpc>
                <a:spcPts val="26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 многолетняя мерзлота</a:t>
            </a:r>
            <a:endParaRPr lang="ru-RU" sz="2600" dirty="0"/>
          </a:p>
        </p:txBody>
      </p:sp>
    </p:spTree>
    <p:extLst>
      <p:ext uri="{BB962C8B-B14F-4D97-AF65-F5344CB8AC3E}">
        <p14:creationId xmlns="" xmlns:p14="http://schemas.microsoft.com/office/powerpoint/2010/main" val="10729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11" name="Группа 5"/>
          <p:cNvGrpSpPr/>
          <p:nvPr/>
        </p:nvGrpSpPr>
        <p:grpSpPr>
          <a:xfrm>
            <a:off x="8100392" y="116632"/>
            <a:ext cx="900000" cy="900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12" name="Овал 11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3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sp>
        <p:nvSpPr>
          <p:cNvPr id="9" name="TextBox 8"/>
          <p:cNvSpPr txBox="1"/>
          <p:nvPr/>
        </p:nvSpPr>
        <p:spPr>
          <a:xfrm>
            <a:off x="6660232" y="6309320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052736"/>
            <a:ext cx="878497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н е ж н и к и</a:t>
            </a:r>
          </a:p>
          <a:p>
            <a:pPr indent="-180000" algn="just">
              <a:buClr>
                <a:srgbClr val="0000FF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Это остатки снежного покрова, накопившегося за зиму, в расщелинах и на крутых склонах высоких гор. Они постепенно тают, питая горные ручьи. Вокруг снежников формируется особый микроклимат, задерживающий развитие растений.</a:t>
            </a:r>
          </a:p>
          <a:p>
            <a:pPr algn="just">
              <a:spcBef>
                <a:spcPts val="600"/>
              </a:spcBef>
            </a:pPr>
            <a:r>
              <a:rPr lang="ru-RU" sz="1700" b="1" dirty="0" smtClean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Многолетняя мерзлота</a:t>
            </a:r>
          </a:p>
          <a:p>
            <a:pPr indent="-180000" algn="just">
              <a:buClr>
                <a:srgbClr val="9900CC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образование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многолетнемерзлотных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пород влияют климат, рельеф и геологическое строение территории.</a:t>
            </a:r>
          </a:p>
          <a:p>
            <a:pPr indent="-180000" algn="just">
              <a:buClr>
                <a:srgbClr val="9900CC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Наиболее важен тепловой баланс на поверхности земли. В северных районах поступление солнечного тепла невелико, а его расходы на испарение влаги значительны. Поэтому там мерзлота занимает обширные пространства.</a:t>
            </a:r>
          </a:p>
          <a:p>
            <a:pPr indent="-180000" algn="just">
              <a:buClr>
                <a:srgbClr val="9900CC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Распространение мерзлотных пород тесно связано со среднегодовой температурой воздуха. При температуре ниже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7°С мерзлота имеет сплошное распространение. Она отсутствует в районах, где среднегодовая температура воздуха выше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2°С.</a:t>
            </a:r>
          </a:p>
          <a:p>
            <a:pPr indent="-180000" algn="just">
              <a:buClr>
                <a:srgbClr val="9900CC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Температура мерзлых грунтов различна в зависимости от высоты местности над уровнем моря. В высоких горах (Сунтар-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Хаята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Буреинский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хребет и др.) толщина мерзлоты достигает 600 м, а температура грунта – от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5 до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9°С.</a:t>
            </a:r>
          </a:p>
          <a:p>
            <a:pPr indent="-180000" algn="just">
              <a:buClr>
                <a:srgbClr val="9900CC"/>
              </a:buClr>
              <a:buFont typeface="Wingdings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южных районах края, где нет мерзлотных пород, зимой наблюдается сезонное промерзание грунтов. Наибольшей толщины (до 2 м) оно достигает в марте.</a:t>
            </a:r>
          </a:p>
          <a:p>
            <a:pPr algn="just"/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6376" y="6309320"/>
            <a:ext cx="1080120" cy="292388"/>
          </a:xfrm>
          <a:prstGeom prst="rect">
            <a:avLst/>
          </a:prstGeom>
          <a:solidFill>
            <a:srgbClr val="66FF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42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oloko\Работа\грант природа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447800"/>
          </a:xfrm>
          <a:prstGeom prst="rect">
            <a:avLst/>
          </a:prstGeom>
          <a:noFill/>
        </p:spPr>
      </p:pic>
      <p:pic>
        <p:nvPicPr>
          <p:cNvPr id="2" name="Рисунок 1" descr="природа Хаб. кр - 0005.jpg"/>
          <p:cNvPicPr>
            <a:picLocks noChangeAspect="1"/>
          </p:cNvPicPr>
          <p:nvPr/>
        </p:nvPicPr>
        <p:blipFill rotWithShape="1">
          <a:blip r:embed="rId4" cstate="print"/>
          <a:srcRect r="3750"/>
          <a:stretch/>
        </p:blipFill>
        <p:spPr>
          <a:xfrm>
            <a:off x="5292081" y="0"/>
            <a:ext cx="3851920" cy="534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0" name="Группа 39"/>
          <p:cNvGrpSpPr/>
          <p:nvPr/>
        </p:nvGrpSpPr>
        <p:grpSpPr>
          <a:xfrm>
            <a:off x="7164288" y="2564904"/>
            <a:ext cx="1224000" cy="1224000"/>
            <a:chOff x="7000892" y="4714884"/>
            <a:chExt cx="1656184" cy="1728192"/>
          </a:xfrm>
        </p:grpSpPr>
        <p:sp>
          <p:nvSpPr>
            <p:cNvPr id="41" name="Овал 40"/>
            <p:cNvSpPr/>
            <p:nvPr/>
          </p:nvSpPr>
          <p:spPr>
            <a:xfrm>
              <a:off x="7000892" y="4714884"/>
              <a:ext cx="1656184" cy="172819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42" name="Picture 11" descr="C:\Users\AndrusenkoAV\Desktop\ПРИРОДА - презентация\kisspng-computer-icons-leaf-leaf-icon-5b251e7c8bdd93.8433427515291592925729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93618" y="4965082"/>
              <a:ext cx="1270730" cy="1270729"/>
            </a:xfrm>
            <a:prstGeom prst="rect">
              <a:avLst/>
            </a:prstGeom>
            <a:noFill/>
          </p:spPr>
        </p:pic>
      </p:grp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3816424" cy="576064"/>
          </a:xfrm>
          <a:prstGeom prst="roundRect">
            <a:avLst>
              <a:gd name="adj" fmla="val 50000"/>
            </a:avLst>
          </a:prstGeom>
          <a:solidFill>
            <a:srgbClr val="A1CDD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1003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БЛОКИ МОДУЛЯ</a:t>
            </a:r>
            <a:endParaRPr lang="ru-RU" sz="2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251520" y="2492896"/>
            <a:ext cx="1224000" cy="1224000"/>
            <a:chOff x="323528" y="3320988"/>
            <a:chExt cx="1163574" cy="1214164"/>
          </a:xfrm>
          <a:solidFill>
            <a:srgbClr val="FF9966"/>
          </a:solidFill>
        </p:grpSpPr>
        <p:sp>
          <p:nvSpPr>
            <p:cNvPr id="9" name="Овал 8"/>
            <p:cNvSpPr/>
            <p:nvPr/>
          </p:nvSpPr>
          <p:spPr>
            <a:xfrm>
              <a:off x="323528" y="3320988"/>
              <a:ext cx="1163574" cy="12141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0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5794" y="3463847"/>
              <a:ext cx="573104" cy="964189"/>
            </a:xfrm>
            <a:prstGeom prst="rect">
              <a:avLst/>
            </a:prstGeom>
            <a:grp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1979712" y="2492896"/>
            <a:ext cx="1224000" cy="1224000"/>
            <a:chOff x="7152054" y="4901480"/>
            <a:chExt cx="1656184" cy="1728192"/>
          </a:xfrm>
        </p:grpSpPr>
        <p:sp>
          <p:nvSpPr>
            <p:cNvPr id="12" name="Овал 11"/>
            <p:cNvSpPr/>
            <p:nvPr/>
          </p:nvSpPr>
          <p:spPr>
            <a:xfrm>
              <a:off x="7152054" y="4901480"/>
              <a:ext cx="1656184" cy="1728192"/>
            </a:xfrm>
            <a:prstGeom prst="ellips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3" name="Picture 12" descr="C:\Users\AndrusenkoAV\Desktop\ПРИРОДА - презентация\kisspng-computer-icons-mountain-clip-art-mountain-path-5b200945221cc3.1748877115288261811397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6644" y="5072073"/>
              <a:ext cx="1361606" cy="1361606"/>
            </a:xfrm>
            <a:prstGeom prst="rect">
              <a:avLst/>
            </a:prstGeom>
            <a:noFill/>
          </p:spPr>
        </p:pic>
      </p:grpSp>
      <p:grpSp>
        <p:nvGrpSpPr>
          <p:cNvPr id="17" name="Группа 16"/>
          <p:cNvGrpSpPr/>
          <p:nvPr/>
        </p:nvGrpSpPr>
        <p:grpSpPr>
          <a:xfrm>
            <a:off x="5364088" y="2492896"/>
            <a:ext cx="1224000" cy="1224000"/>
            <a:chOff x="7143768" y="4786322"/>
            <a:chExt cx="1656184" cy="1728192"/>
          </a:xfrm>
          <a:solidFill>
            <a:srgbClr val="00FFFF"/>
          </a:solidFill>
        </p:grpSpPr>
        <p:sp>
          <p:nvSpPr>
            <p:cNvPr id="18" name="Овал 17"/>
            <p:cNvSpPr/>
            <p:nvPr/>
          </p:nvSpPr>
          <p:spPr>
            <a:xfrm>
              <a:off x="7143768" y="4786322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9" name="Picture 6" descr="C:\Users\AndrusenkoAV\Desktop\ПРИРОДА - презентация\kisspng-wind-wave-computer-icons-ocean-dispersion-waves-5abc25ac196e87.3248578215222798521042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48" y="5100574"/>
              <a:ext cx="1129971" cy="1047389"/>
            </a:xfrm>
            <a:prstGeom prst="rect">
              <a:avLst/>
            </a:prstGeom>
            <a:grpFill/>
          </p:spPr>
        </p:pic>
      </p:grpSp>
      <p:grpSp>
        <p:nvGrpSpPr>
          <p:cNvPr id="20" name="Группа 19"/>
          <p:cNvGrpSpPr/>
          <p:nvPr/>
        </p:nvGrpSpPr>
        <p:grpSpPr>
          <a:xfrm>
            <a:off x="251520" y="4797152"/>
            <a:ext cx="1224000" cy="1224000"/>
            <a:chOff x="6929454" y="4786322"/>
            <a:chExt cx="1656184" cy="1728192"/>
          </a:xfrm>
        </p:grpSpPr>
        <p:sp>
          <p:nvSpPr>
            <p:cNvPr id="21" name="Овал 20"/>
            <p:cNvSpPr/>
            <p:nvPr/>
          </p:nvSpPr>
          <p:spPr>
            <a:xfrm>
              <a:off x="6929454" y="4786322"/>
              <a:ext cx="1656184" cy="172819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22" name="Picture 8" descr="C:\Users\AndrusenkoAV\Desktop\ПРИРОДА - презентация\32-325875_bear-paw-print-png-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53863" y="4989673"/>
              <a:ext cx="1271788" cy="1270729"/>
            </a:xfrm>
            <a:prstGeom prst="rect">
              <a:avLst/>
            </a:prstGeom>
            <a:noFill/>
          </p:spPr>
        </p:pic>
      </p:grpSp>
      <p:grpSp>
        <p:nvGrpSpPr>
          <p:cNvPr id="23" name="Группа 22"/>
          <p:cNvGrpSpPr/>
          <p:nvPr/>
        </p:nvGrpSpPr>
        <p:grpSpPr>
          <a:xfrm>
            <a:off x="1979712" y="4797152"/>
            <a:ext cx="1224136" cy="1224000"/>
            <a:chOff x="7072330" y="4786322"/>
            <a:chExt cx="1656184" cy="1728192"/>
          </a:xfrm>
        </p:grpSpPr>
        <p:sp>
          <p:nvSpPr>
            <p:cNvPr id="24" name="Овал 23"/>
            <p:cNvSpPr/>
            <p:nvPr/>
          </p:nvSpPr>
          <p:spPr>
            <a:xfrm>
              <a:off x="7072330" y="4786322"/>
              <a:ext cx="1656184" cy="1728192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25" name="Picture 13" descr="C:\Users\AndrusenkoAV\Desktop\ПРИРОДА - презентация\environmental-science-natural-environment-brainpop-clip-art-environmental-science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5603" y="4956916"/>
              <a:ext cx="1129638" cy="1387004"/>
            </a:xfrm>
            <a:prstGeom prst="rect">
              <a:avLst/>
            </a:prstGeom>
            <a:noFill/>
          </p:spPr>
        </p:pic>
      </p:grpSp>
      <p:grpSp>
        <p:nvGrpSpPr>
          <p:cNvPr id="26" name="Группа 25"/>
          <p:cNvGrpSpPr/>
          <p:nvPr/>
        </p:nvGrpSpPr>
        <p:grpSpPr>
          <a:xfrm>
            <a:off x="3635896" y="4797152"/>
            <a:ext cx="1224136" cy="1224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27" name="Овал 26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28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grpSp>
        <p:nvGrpSpPr>
          <p:cNvPr id="29" name="Группа 28"/>
          <p:cNvGrpSpPr/>
          <p:nvPr/>
        </p:nvGrpSpPr>
        <p:grpSpPr>
          <a:xfrm>
            <a:off x="5312771" y="4802070"/>
            <a:ext cx="1201549" cy="1214164"/>
            <a:chOff x="7215206" y="4857760"/>
            <a:chExt cx="1692366" cy="1728192"/>
          </a:xfrm>
        </p:grpSpPr>
        <p:sp>
          <p:nvSpPr>
            <p:cNvPr id="30" name="Овал 29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31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28066" y="4953242"/>
              <a:ext cx="1679506" cy="1537228"/>
            </a:xfrm>
            <a:prstGeom prst="rect">
              <a:avLst/>
            </a:prstGeom>
            <a:noFill/>
          </p:spPr>
        </p:pic>
      </p:grpSp>
      <p:sp>
        <p:nvSpPr>
          <p:cNvPr id="33" name="TextBox 32"/>
          <p:cNvSpPr txBox="1"/>
          <p:nvPr/>
        </p:nvSpPr>
        <p:spPr>
          <a:xfrm>
            <a:off x="251520" y="3933056"/>
            <a:ext cx="1224000" cy="523220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mbria" panose="02040503050406030204" pitchFamily="18" charset="0"/>
                <a:hlinkClick r:id="rId13" action="ppaction://hlinksldjump"/>
              </a:rPr>
              <a:t>П</a:t>
            </a:r>
            <a:r>
              <a:rPr lang="ru-RU" sz="1400" b="1" dirty="0" smtClean="0">
                <a:latin typeface="Cambria" panose="02040503050406030204" pitchFamily="18" charset="0"/>
                <a:hlinkClick r:id="rId13" action="ppaction://hlinksldjump"/>
              </a:rPr>
              <a:t>риродные районы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79712" y="3933056"/>
            <a:ext cx="1224000" cy="307777"/>
          </a:xfrm>
          <a:prstGeom prst="rect">
            <a:avLst/>
          </a:prstGeom>
          <a:solidFill>
            <a:srgbClr val="CC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hlinkClick r:id="rId14" action="ppaction://hlinksldjump"/>
              </a:rPr>
              <a:t>Земля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07904" y="3933056"/>
            <a:ext cx="1224000" cy="307777"/>
          </a:xfrm>
          <a:prstGeom prst="rect">
            <a:avLst/>
          </a:prstGeom>
          <a:solidFill>
            <a:srgbClr val="9DB9B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hlinkClick r:id="rId15" action="ppaction://hlinksldjump"/>
              </a:rPr>
              <a:t>Климат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36096" y="3933056"/>
            <a:ext cx="1224000" cy="307777"/>
          </a:xfrm>
          <a:prstGeom prst="rect">
            <a:avLst/>
          </a:prstGeom>
          <a:solidFill>
            <a:srgbClr val="66FF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hlinkClick r:id="rId16" action="ppaction://hlinksldjump"/>
              </a:rPr>
              <a:t>Воды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64288" y="3933056"/>
            <a:ext cx="1224136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hlinkClick r:id="rId17" action="ppaction://hlinksldjump"/>
              </a:rPr>
              <a:t>Флора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1520" y="6165304"/>
            <a:ext cx="1224136" cy="307777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hlinkClick r:id="rId18" action="ppaction://hlinksldjump"/>
              </a:rPr>
              <a:t>Фауна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79712" y="6165304"/>
            <a:ext cx="1224136" cy="307777"/>
          </a:xfrm>
          <a:prstGeom prst="rect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hlinkClick r:id="rId19" action="ppaction://hlinksldjump"/>
              </a:rPr>
              <a:t>Экология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07904" y="6165304"/>
            <a:ext cx="1224000" cy="523220"/>
          </a:xfrm>
          <a:prstGeom prst="rect">
            <a:avLst/>
          </a:prstGeom>
          <a:solidFill>
            <a:srgbClr val="D96DCA"/>
          </a:solidFill>
          <a:ln>
            <a:solidFill>
              <a:srgbClr val="FF99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hlinkClick r:id="rId20" action="ppaction://hlinksldjump"/>
              </a:rPr>
              <a:t>Природа</a:t>
            </a:r>
          </a:p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Cambria" panose="02040503050406030204" pitchFamily="18" charset="0"/>
                <a:hlinkClick r:id="rId20" action="ppaction://hlinksldjump"/>
              </a:rPr>
              <a:t>в </a:t>
            </a:r>
            <a:r>
              <a:rPr lang="ru-RU" sz="1400" b="1" dirty="0" smtClean="0">
                <a:latin typeface="Cambria" panose="02040503050406030204" pitchFamily="18" charset="0"/>
                <a:hlinkClick r:id="rId20" action="ppaction://hlinksldjump"/>
              </a:rPr>
              <a:t>искусстве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64088" y="6165304"/>
            <a:ext cx="1224136" cy="307777"/>
          </a:xfrm>
          <a:prstGeom prst="rect">
            <a:avLst/>
          </a:prstGeom>
          <a:solidFill>
            <a:srgbClr val="8CC1E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hlinkClick r:id="rId21" action="ppaction://hlinksldjump"/>
              </a:rPr>
              <a:t>Викторина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pic>
        <p:nvPicPr>
          <p:cNvPr id="48" name="Picture 2" descr="C:\Users\KnigiKRY\Desktop\щербакова\3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="" xmlns:a14="http://schemas.microsoft.com/office/drawing/2010/main">
                  <a14:imgLayer r:embed="rId2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07904" y="2492896"/>
            <a:ext cx="1245147" cy="1296000"/>
          </a:xfrm>
          <a:prstGeom prst="rect">
            <a:avLst/>
          </a:prstGeom>
          <a:noFill/>
        </p:spPr>
      </p:pic>
      <p:sp>
        <p:nvSpPr>
          <p:cNvPr id="53" name="Овал 52"/>
          <p:cNvSpPr/>
          <p:nvPr/>
        </p:nvSpPr>
        <p:spPr>
          <a:xfrm>
            <a:off x="7236432" y="4777407"/>
            <a:ext cx="1224000" cy="12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B4A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64288" y="6146140"/>
            <a:ext cx="1368152" cy="5232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0">
            <a:schemeClr val="accent5"/>
          </a:lnRef>
          <a:fillRef idx="1001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hlinkClick r:id="rId25" action="ppaction://hlinksldjump"/>
              </a:rPr>
              <a:t>Советы библиографа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030" name="Picture 6" descr="C:\Users\AndrusenkoAV\Desktop\Щербакова\прочитайте-ручной-упаковывая-символ-значок-инструкций-111989929.jpg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4653136"/>
            <a:ext cx="1512168" cy="1512168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251520" y="184284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27" action="ppaction://hlinksldjump"/>
              </a:rPr>
              <a:t>начало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204864"/>
            <a:ext cx="8640960" cy="3168352"/>
          </a:xfrm>
        </p:spPr>
        <p:txBody>
          <a:bodyPr>
            <a:normAutofit/>
          </a:bodyPr>
          <a:lstStyle/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2" action="ppaction://hlinksldjump"/>
              </a:rPr>
              <a:t>Особенности растительного мира края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4" action="ppaction://hlinksldjump"/>
              </a:rPr>
              <a:t>Т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4" action="ppaction://hlinksldjump"/>
              </a:rPr>
              <a:t>ипология краевой флоры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5" action="ppaction://hlinksldjump"/>
              </a:rPr>
              <a:t>Виды лесов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6" action="ppaction://hlinksldjump"/>
              </a:rPr>
              <a:t>Эндемичные, реликтовые и «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6" action="ppaction://hlinksldjump"/>
              </a:rPr>
              <a:t>краснокнижные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6" action="ppaction://hlinksldjump"/>
              </a:rPr>
              <a:t>» растения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6237312"/>
            <a:ext cx="1620000" cy="307777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hlinkClick r:id="rId7" action="ppaction://hlinksldjump"/>
              </a:rPr>
              <a:t>наверх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Ф  Л  О  Р  А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pic>
        <p:nvPicPr>
          <p:cNvPr id="15" name="Picture 2" descr="E:\Moloko\Работа\грант природа\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71"/>
            <a:ext cx="9143999" cy="900000"/>
          </a:xfrm>
          <a:prstGeom prst="rect">
            <a:avLst/>
          </a:prstGeom>
          <a:noFill/>
        </p:spPr>
      </p:pic>
      <p:grpSp>
        <p:nvGrpSpPr>
          <p:cNvPr id="5" name="Группа 15"/>
          <p:cNvGrpSpPr/>
          <p:nvPr/>
        </p:nvGrpSpPr>
        <p:grpSpPr>
          <a:xfrm>
            <a:off x="7308304" y="4437112"/>
            <a:ext cx="1620000" cy="1620000"/>
            <a:chOff x="7000892" y="4714884"/>
            <a:chExt cx="1656184" cy="1728192"/>
          </a:xfrm>
        </p:grpSpPr>
        <p:sp>
          <p:nvSpPr>
            <p:cNvPr id="17" name="Овал 16"/>
            <p:cNvSpPr/>
            <p:nvPr/>
          </p:nvSpPr>
          <p:spPr>
            <a:xfrm>
              <a:off x="7000892" y="4714884"/>
              <a:ext cx="1656184" cy="172819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9" name="Picture 11" descr="C:\Users\AndrusenkoAV\Desktop\ПРИРОДА - презентация\kisspng-computer-icons-leaf-leaf-icon-5b251e7c8bdd93.8433427515291592925729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20272" y="4885478"/>
              <a:ext cx="1387004" cy="138700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324939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-5680"/>
            <a:ext cx="9143996" cy="93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432048"/>
          </a:xfrm>
        </p:spPr>
        <p:txBody>
          <a:bodyPr>
            <a:noAutofit/>
          </a:bodyPr>
          <a:lstStyle/>
          <a:p>
            <a:pPr marL="0" indent="-432000">
              <a:spcBef>
                <a:spcPts val="0"/>
              </a:spcBef>
              <a:spcAft>
                <a:spcPts val="1200"/>
              </a:spcAft>
            </a:pPr>
            <a:r>
              <a:rPr lang="ru-RU" sz="2600" b="1" dirty="0" smtClean="0">
                <a:latin typeface="Cambria" panose="02040503050406030204" pitchFamily="18" charset="0"/>
              </a:rPr>
              <a:t>Особенности растительного мира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 descr="C:\Users\KnigiKRY\Desktop\щербакова\5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3521" y="116632"/>
            <a:ext cx="942975" cy="9810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88224" y="6304964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29955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 algn="just">
              <a:spcAft>
                <a:spcPts val="600"/>
              </a:spcAft>
              <a:buClr>
                <a:srgbClr val="3A7645"/>
              </a:buClr>
              <a:buFont typeface="Wingdings" panose="05000000000000000000" pitchFamily="2" charset="2"/>
              <a:buChar char="Ø"/>
            </a:pPr>
            <a:r>
              <a:rPr lang="ru-RU" sz="1700" dirty="0">
                <a:latin typeface="Cambria" panose="02040503050406030204" pitchFamily="18" charset="0"/>
              </a:rPr>
              <a:t>Флора Хабаровского края составляет половину видового состава российского Дальнего Востока: 2516 видов из 762 родов и 149 семейств. Заносных видов – 306 (</a:t>
            </a:r>
            <a:r>
              <a:rPr lang="ru-RU" sz="1700" dirty="0" smtClean="0">
                <a:latin typeface="Cambria" panose="02040503050406030204" pitchFamily="18" charset="0"/>
              </a:rPr>
              <a:t>12,2%), </a:t>
            </a:r>
            <a:r>
              <a:rPr lang="ru-RU" sz="1700" dirty="0">
                <a:latin typeface="Cambria" panose="02040503050406030204" pitchFamily="18" charset="0"/>
              </a:rPr>
              <a:t>культивируемых – 103 (</a:t>
            </a:r>
            <a:r>
              <a:rPr lang="ru-RU" sz="1700" dirty="0" smtClean="0">
                <a:latin typeface="Cambria" panose="02040503050406030204" pitchFamily="18" charset="0"/>
              </a:rPr>
              <a:t>4,1%). </a:t>
            </a:r>
            <a:r>
              <a:rPr lang="ru-RU" sz="1700" dirty="0">
                <a:latin typeface="Cambria" panose="02040503050406030204" pitchFamily="18" charset="0"/>
              </a:rPr>
              <a:t>Таким образом, аборигенная флора Хабаровского края насчитывает 2107 видов из 613 родов и 143 семейств. </a:t>
            </a:r>
            <a:endParaRPr lang="ru-RU" sz="1700" dirty="0" smtClean="0">
              <a:latin typeface="Cambria" panose="02040503050406030204" pitchFamily="18" charset="0"/>
            </a:endParaRPr>
          </a:p>
          <a:p>
            <a:pPr indent="-360000" algn="just">
              <a:spcAft>
                <a:spcPts val="600"/>
              </a:spcAft>
              <a:buClr>
                <a:srgbClr val="D8B41A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Видовой состав растений края составляет около 0,8% от флоры Земли. Данный показатель значительно превышает среднероссийский в расчёте на единицу площади. </a:t>
            </a:r>
          </a:p>
          <a:p>
            <a:pPr indent="-360000" algn="just">
              <a:spcAft>
                <a:spcPts val="600"/>
              </a:spcAft>
              <a:buClr>
                <a:srgbClr val="3A764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Для растительного мира края характерно смешение северной и южной флоры, а также разнообразие реликтовых (древних) и эндемичных (не встречающихся за пределами юга Дальнего Востока) видов растений. </a:t>
            </a:r>
            <a:r>
              <a:rPr lang="ru-RU" sz="1700" dirty="0">
                <a:latin typeface="Cambria" panose="02040503050406030204" pitchFamily="18" charset="0"/>
              </a:rPr>
              <a:t>Представители 16 семейств, 200 родов и 800 видов растений произрастают </a:t>
            </a:r>
            <a:r>
              <a:rPr lang="ru-RU" sz="1700" dirty="0" smtClean="0">
                <a:latin typeface="Cambria" panose="02040503050406030204" pitchFamily="18" charset="0"/>
              </a:rPr>
              <a:t>только в дальневосточных регионах.</a:t>
            </a:r>
          </a:p>
          <a:p>
            <a:pPr indent="-360000" algn="just">
              <a:spcAft>
                <a:spcPts val="600"/>
              </a:spcAft>
              <a:buClr>
                <a:srgbClr val="CC99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По сравнению с европейской частью России границы зон растительности в крае сильно смещены к югу. Например, лиственничники в районе Охотска находятся на одной широте с лесами Ленинградской области, а пихтово-еловые леса Нижнего Амура – на одной параллели со степями Воронежской области.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4368" y="6304964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737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-5680"/>
            <a:ext cx="9143996" cy="936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Users\KnigiKRY\Desktop\щербакова\5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3521" y="116632"/>
            <a:ext cx="942975" cy="9810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232" y="6453336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68760"/>
            <a:ext cx="87129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 algn="just">
              <a:spcAft>
                <a:spcPts val="600"/>
              </a:spcAft>
              <a:buClr>
                <a:srgbClr val="CC99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Растительность </a:t>
            </a:r>
            <a:r>
              <a:rPr lang="ru-RU" sz="1700" dirty="0">
                <a:latin typeface="Cambria" panose="02040503050406030204" pitchFamily="18" charset="0"/>
              </a:rPr>
              <a:t>края весьма разнообразна и характеризуется изменчивостью с севера на юг.  На самом севере расположились лесотундровая и горно-тундровая зоны. Южнее, вплоть до границы с Приморским краем – обширная лесная зона.</a:t>
            </a:r>
          </a:p>
          <a:p>
            <a:pPr indent="-360000" algn="just">
              <a:spcAft>
                <a:spcPts val="600"/>
              </a:spcAft>
              <a:buClr>
                <a:srgbClr val="3A764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Существенное влияние на богатство флоры имеет удалённость от морей. Моря создают охлаждающий эффект в прибрежной зоне суши, поэтому растительность здесь значительно беднее и имеет северный облик по сравнению с внутриконтинентальными районами на той же широте.</a:t>
            </a:r>
          </a:p>
          <a:p>
            <a:pPr indent="-360000" algn="just">
              <a:spcAft>
                <a:spcPts val="600"/>
              </a:spcAft>
              <a:buClr>
                <a:srgbClr val="CC99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Большое </a:t>
            </a:r>
            <a:r>
              <a:rPr lang="ru-RU" sz="1700" dirty="0">
                <a:latin typeface="Cambria" panose="02040503050406030204" pitchFamily="18" charset="0"/>
              </a:rPr>
              <a:t>влияние на характер растительности оказывают многолетняя мерзлота. В зонах распространения мёрзлых почв хорошо произрастают лишь лиственница и кедровый стланик</a:t>
            </a:r>
            <a:r>
              <a:rPr lang="ru-RU" sz="1700" dirty="0" smtClean="0">
                <a:latin typeface="Cambria" panose="02040503050406030204" pitchFamily="18" charset="0"/>
              </a:rPr>
              <a:t>.</a:t>
            </a:r>
          </a:p>
          <a:p>
            <a:pPr indent="-360000" algn="just">
              <a:spcAft>
                <a:spcPts val="600"/>
              </a:spcAft>
              <a:buClr>
                <a:srgbClr val="3A764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Наличие на большей территории края средневысотных гор осложняет широтное распространение растительного покрова.  Флора гор имеет высотную поясность. Наибольшее число высотных поясов (5) отмечается на Сихотэ-Алине: от кедрово-широколиственных лесов в нижних частях склонов до горной тундры на вершинах. В северных районах края число высотных поясов сокращается.</a:t>
            </a:r>
            <a:endParaRPr lang="ru-RU" sz="17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30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-5680"/>
            <a:ext cx="9143996" cy="93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432048"/>
          </a:xfrm>
        </p:spPr>
        <p:txBody>
          <a:bodyPr>
            <a:noAutofit/>
          </a:bodyPr>
          <a:lstStyle/>
          <a:p>
            <a:pPr marL="0" indent="-432000">
              <a:spcBef>
                <a:spcPts val="0"/>
              </a:spcBef>
              <a:spcAft>
                <a:spcPts val="1200"/>
              </a:spcAft>
            </a:pPr>
            <a:r>
              <a:rPr lang="ru-RU" sz="2600" b="1" dirty="0" smtClean="0">
                <a:latin typeface="Cambria" panose="02040503050406030204" pitchFamily="18" charset="0"/>
              </a:rPr>
              <a:t>Типология краевой флоры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8609451" cy="511256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FF580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В пределах края выделяется </a:t>
            </a:r>
            <a:r>
              <a:rPr lang="ru-RU" sz="1700" b="1" dirty="0" smtClean="0">
                <a:solidFill>
                  <a:srgbClr val="3A7645"/>
                </a:solidFill>
                <a:latin typeface="Cambria" panose="02040503050406030204" pitchFamily="18" charset="0"/>
              </a:rPr>
              <a:t>3</a:t>
            </a:r>
            <a:r>
              <a:rPr lang="ru-RU" sz="1700" dirty="0" smtClean="0">
                <a:latin typeface="Cambria" panose="02040503050406030204" pitchFamily="18" charset="0"/>
              </a:rPr>
              <a:t> типа флоры: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3A7645"/>
                </a:solidFill>
                <a:latin typeface="Cambria" panose="02040503050406030204" pitchFamily="18" charset="0"/>
              </a:rPr>
              <a:t>Маньчжурская</a:t>
            </a:r>
            <a:r>
              <a:rPr lang="ru-RU" sz="1700" dirty="0" smtClean="0">
                <a:latin typeface="Cambria" panose="02040503050406030204" pitchFamily="18" charset="0"/>
              </a:rPr>
              <a:t> (в южных районах).</a:t>
            </a:r>
          </a:p>
          <a:p>
            <a:pPr marL="0" indent="-360000" algn="just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Особенности: видовое разнообразие, много теплолюбивых видов.</a:t>
            </a:r>
          </a:p>
          <a:p>
            <a:pPr marL="0" indent="-360000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Типичные представители: кедр корейский, ясень маньчжурский, дуб монгольский, орех маньчжурский, бархат амурский, липа, клён, ильм, берёза.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dirty="0" err="1" smtClean="0">
                <a:solidFill>
                  <a:srgbClr val="3A7645"/>
                </a:solidFill>
                <a:latin typeface="Cambria" panose="02040503050406030204" pitchFamily="18" charset="0"/>
              </a:rPr>
              <a:t>Охотско</a:t>
            </a:r>
            <a:r>
              <a:rPr lang="ru-RU" sz="1700" b="1" dirty="0" smtClean="0">
                <a:solidFill>
                  <a:srgbClr val="3A7645"/>
                </a:solidFill>
                <a:latin typeface="Cambria" panose="02040503050406030204" pitchFamily="18" charset="0"/>
              </a:rPr>
              <a:t>-камчатская </a:t>
            </a:r>
            <a:r>
              <a:rPr lang="ru-RU" sz="1700" dirty="0" smtClean="0">
                <a:latin typeface="Cambria" panose="02040503050406030204" pitchFamily="18" charset="0"/>
              </a:rPr>
              <a:t>(низовье Амура и побережье Охотского моря).</a:t>
            </a:r>
          </a:p>
          <a:p>
            <a:pPr marL="0" indent="-360000" algn="just">
              <a:spcBef>
                <a:spcPts val="0"/>
              </a:spcBef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Особенности: менее разнообразна по видовому составу.</a:t>
            </a:r>
          </a:p>
          <a:p>
            <a:pPr marL="0" indent="-360000" algn="just">
              <a:spcBef>
                <a:spcPts val="0"/>
              </a:spcBef>
              <a:spcAft>
                <a:spcPts val="600"/>
              </a:spcAft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Типичные представители: ель </a:t>
            </a:r>
            <a:r>
              <a:rPr lang="ru-RU" sz="1700" dirty="0" err="1" smtClean="0">
                <a:latin typeface="Cambria" panose="02040503050406030204" pitchFamily="18" charset="0"/>
              </a:rPr>
              <a:t>аянская</a:t>
            </a:r>
            <a:r>
              <a:rPr lang="ru-RU" sz="1700" dirty="0" smtClean="0">
                <a:latin typeface="Cambria" panose="02040503050406030204" pitchFamily="18" charset="0"/>
              </a:rPr>
              <a:t>, пихта </a:t>
            </a:r>
            <a:r>
              <a:rPr lang="ru-RU" sz="1700" dirty="0" err="1" smtClean="0">
                <a:latin typeface="Cambria" panose="02040503050406030204" pitchFamily="18" charset="0"/>
              </a:rPr>
              <a:t>белокорая</a:t>
            </a:r>
            <a:r>
              <a:rPr lang="ru-RU" sz="1700" dirty="0" smtClean="0">
                <a:latin typeface="Cambria" panose="02040503050406030204" pitchFamily="18" charset="0"/>
              </a:rPr>
              <a:t>, берёза каменная.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3A7645"/>
                </a:solidFill>
                <a:latin typeface="Cambria" panose="02040503050406030204" pitchFamily="18" charset="0"/>
              </a:rPr>
              <a:t>Восточносибирская </a:t>
            </a:r>
            <a:r>
              <a:rPr lang="ru-RU" sz="1700" dirty="0" smtClean="0">
                <a:latin typeface="Cambria" panose="02040503050406030204" pitchFamily="18" charset="0"/>
              </a:rPr>
              <a:t>(северные континентальные районы).</a:t>
            </a:r>
          </a:p>
          <a:p>
            <a:pPr marL="0" indent="-360000" algn="just">
              <a:spcBef>
                <a:spcPts val="0"/>
              </a:spcBef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Особенности: однообразна и бедна.</a:t>
            </a:r>
          </a:p>
          <a:p>
            <a:pPr marL="0" indent="-360000" algn="just">
              <a:spcBef>
                <a:spcPts val="0"/>
              </a:spcBef>
              <a:spcAft>
                <a:spcPts val="600"/>
              </a:spcAft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Типичные представители: лиственница и некоторые виды кустарников.</a:t>
            </a:r>
          </a:p>
          <a:p>
            <a:pPr marL="0" indent="-360000" algn="just">
              <a:spcBef>
                <a:spcPts val="0"/>
              </a:spcBef>
              <a:spcAft>
                <a:spcPts val="600"/>
              </a:spcAft>
              <a:buClr>
                <a:srgbClr val="3A764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В пойме Амура и на равнинах встречаются представители </a:t>
            </a:r>
            <a:r>
              <a:rPr lang="ru-RU" sz="1700" b="1" dirty="0" smtClean="0">
                <a:solidFill>
                  <a:srgbClr val="FF5805"/>
                </a:solidFill>
                <a:latin typeface="Cambria" panose="02040503050406030204" pitchFamily="18" charset="0"/>
              </a:rPr>
              <a:t>монголо-</a:t>
            </a:r>
            <a:r>
              <a:rPr lang="ru-RU" sz="1700" b="1" dirty="0" err="1" smtClean="0">
                <a:solidFill>
                  <a:srgbClr val="FF5805"/>
                </a:solidFill>
                <a:latin typeface="Cambria" panose="02040503050406030204" pitchFamily="18" charset="0"/>
              </a:rPr>
              <a:t>даурской</a:t>
            </a:r>
            <a:r>
              <a:rPr lang="ru-RU" sz="1700" b="1" dirty="0" smtClean="0">
                <a:solidFill>
                  <a:srgbClr val="FF5805"/>
                </a:solidFill>
                <a:latin typeface="Cambria" panose="02040503050406030204" pitchFamily="18" charset="0"/>
              </a:rPr>
              <a:t> степной</a:t>
            </a:r>
            <a:r>
              <a:rPr lang="ru-RU" sz="1700" dirty="0" smtClean="0">
                <a:solidFill>
                  <a:srgbClr val="FF5805"/>
                </a:solidFill>
                <a:latin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</a:rPr>
              <a:t>флоры, а на вершинах среднегорий – </a:t>
            </a:r>
            <a:r>
              <a:rPr lang="ru-RU" sz="1700" b="1" dirty="0" err="1" smtClean="0">
                <a:solidFill>
                  <a:srgbClr val="FF5805"/>
                </a:solidFill>
                <a:latin typeface="Cambria" panose="02040503050406030204" pitchFamily="18" charset="0"/>
              </a:rPr>
              <a:t>берингийской</a:t>
            </a:r>
            <a:r>
              <a:rPr lang="ru-RU" sz="1700" b="1" dirty="0" smtClean="0">
                <a:solidFill>
                  <a:srgbClr val="FF5805"/>
                </a:solidFill>
                <a:latin typeface="Cambria" panose="02040503050406030204" pitchFamily="18" charset="0"/>
              </a:rPr>
              <a:t> тундровой </a:t>
            </a:r>
            <a:r>
              <a:rPr lang="ru-RU" sz="1700" dirty="0" smtClean="0">
                <a:latin typeface="Cambria" panose="02040503050406030204" pitchFamily="18" charset="0"/>
              </a:rPr>
              <a:t>флоры.</a:t>
            </a:r>
          </a:p>
          <a:p>
            <a:pPr marL="0" indent="-360000" algn="just">
              <a:spcBef>
                <a:spcPts val="0"/>
              </a:spcBef>
              <a:buClr>
                <a:srgbClr val="3A764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Флора </a:t>
            </a:r>
            <a:r>
              <a:rPr lang="ru-RU" sz="1700" b="1" dirty="0" smtClean="0">
                <a:solidFill>
                  <a:srgbClr val="FF5805"/>
                </a:solidFill>
                <a:latin typeface="Cambria" panose="02040503050406030204" pitchFamily="18" charset="0"/>
              </a:rPr>
              <a:t>высокогорных тундр </a:t>
            </a:r>
            <a:r>
              <a:rPr lang="ru-RU" sz="1700" dirty="0" smtClean="0">
                <a:latin typeface="Cambria" panose="02040503050406030204" pitchFamily="18" charset="0"/>
              </a:rPr>
              <a:t>представлена на всех горных системах края. Из-за сурового климата она однообразна и разрежена: кедровый стланик, лишайники, рододендроны, карликовые берёзки, голубика и другие виды Высота растений не превышает 2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ru-RU" sz="1700" dirty="0" smtClean="0">
                <a:latin typeface="Cambria" panose="02040503050406030204" pitchFamily="18" charset="0"/>
              </a:rPr>
              <a:t>3 м.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2" descr="C:\Users\KnigiKRY\Desktop\щербакова\5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3521" y="116632"/>
            <a:ext cx="942975" cy="98107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660232" y="6381328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04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-5680"/>
            <a:ext cx="9143996" cy="936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Users\KnigiKRY\Desktop\щербакова\5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3521" y="116632"/>
            <a:ext cx="942975" cy="9810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232" y="6453336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81307"/>
            <a:ext cx="864096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 algn="just">
              <a:spcAft>
                <a:spcPts val="600"/>
              </a:spcAft>
              <a:buClr>
                <a:srgbClr val="FF580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Растительность в пойме Амура обусловлена водным режимом реки. Основную площадь занимают высокотравные луга. В низинах распространены осоки, в прирусловой части поймы – ивняки, полынь и тростник. На релках (песчаных грядах, созданных ветрами) произрастают дуб, бархат, берёза, лимонник, барбарис и др.</a:t>
            </a:r>
          </a:p>
          <a:p>
            <a:pPr indent="-360000" algn="just">
              <a:spcAft>
                <a:spcPts val="600"/>
              </a:spcAft>
              <a:buClr>
                <a:srgbClr val="3A764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Пойменные озёра богаты водолюбивыми видами растений: рдестами, кувшинками, водяным орехом. Здесь встречаются реликтовые виды (лотос Комарова и бразения Шребера).</a:t>
            </a:r>
          </a:p>
          <a:p>
            <a:pPr indent="-360000" algn="just">
              <a:spcAft>
                <a:spcPts val="600"/>
              </a:spcAft>
              <a:buClr>
                <a:srgbClr val="FF580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В растительности болот характерны сфагновые мхи и кустарнички (багульник, голубика, карликовая берёзка), но нередко встречаются кедровый стланик и единичные низкорослые лиственницы с искривлёнными стволами.</a:t>
            </a:r>
          </a:p>
          <a:p>
            <a:pPr indent="-360000" algn="just">
              <a:spcAft>
                <a:spcPts val="600"/>
              </a:spcAft>
              <a:buClr>
                <a:srgbClr val="3A764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Для морских побережий характерна специфическая растительность. На каменистых пляжах обычны ползучие мертензии, на песчаных участках распространены приморские луга с преобладанием морского пырея, а на скалах и галечниках встречаются шиповник морщинистый и родиола розовая.</a:t>
            </a:r>
            <a:endParaRPr lang="ru-RU" sz="1700" dirty="0">
              <a:latin typeface="Bookman Old Style" panose="02050604050505020204" pitchFamily="18" charset="0"/>
            </a:endParaRPr>
          </a:p>
        </p:txBody>
      </p:sp>
      <p:sp>
        <p:nvSpPr>
          <p:cNvPr id="2" name="AutoShape 2" descr="Жители Хабаровского края смогут выбрать растение-символ своего региона —  Новости Хабаровс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09709"/>
            <a:ext cx="1489915" cy="111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7192"/>
            <a:ext cx="1512000" cy="9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65032"/>
            <a:ext cx="1338404" cy="9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89" y="5094624"/>
            <a:ext cx="1471812" cy="8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355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-5680"/>
            <a:ext cx="9143996" cy="93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576064"/>
          </a:xfrm>
        </p:spPr>
        <p:txBody>
          <a:bodyPr>
            <a:noAutofit/>
          </a:bodyPr>
          <a:lstStyle/>
          <a:p>
            <a:pPr marL="0" indent="-432000">
              <a:spcBef>
                <a:spcPts val="0"/>
              </a:spcBef>
              <a:spcAft>
                <a:spcPts val="1200"/>
              </a:spcAft>
            </a:pPr>
            <a:r>
              <a:rPr lang="ru-RU" sz="2600" b="1" dirty="0" smtClean="0">
                <a:latin typeface="Cambria" panose="02040503050406030204" pitchFamily="18" charset="0"/>
              </a:rPr>
              <a:t>Виды лесов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6309320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28800"/>
            <a:ext cx="864096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700" dirty="0" smtClean="0">
                <a:latin typeface="Cambria" panose="02040503050406030204" pitchFamily="18" charset="0"/>
              </a:rPr>
              <a:t>Хабаровский </a:t>
            </a:r>
            <a:r>
              <a:rPr lang="ru-RU" sz="1700" dirty="0">
                <a:latin typeface="Cambria" panose="02040503050406030204" pitchFamily="18" charset="0"/>
              </a:rPr>
              <a:t>край относится к группе многолесных регионов </a:t>
            </a:r>
            <a:r>
              <a:rPr lang="ru-RU" sz="1700" dirty="0" smtClean="0">
                <a:latin typeface="Cambria" panose="02040503050406030204" pitchFamily="18" charset="0"/>
              </a:rPr>
              <a:t>России. </a:t>
            </a:r>
            <a:r>
              <a:rPr lang="ru-RU" sz="1700" dirty="0">
                <a:latin typeface="Cambria" panose="02040503050406030204" pitchFamily="18" charset="0"/>
              </a:rPr>
              <a:t>Лесами покрыто </a:t>
            </a:r>
            <a:r>
              <a:rPr lang="ru-RU" sz="1700" dirty="0" smtClean="0">
                <a:latin typeface="Cambria" panose="02040503050406030204" pitchFamily="18" charset="0"/>
              </a:rPr>
              <a:t>67% его территории. </a:t>
            </a:r>
          </a:p>
          <a:p>
            <a:pPr algn="just">
              <a:spcAft>
                <a:spcPts val="600"/>
              </a:spcAft>
            </a:pP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Виды лесов:</a:t>
            </a:r>
          </a:p>
          <a:p>
            <a:pPr indent="-3600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Светлохвойная тайга (лиственничные леса) </a:t>
            </a:r>
          </a:p>
          <a:p>
            <a:pPr algn="just">
              <a:spcAft>
                <a:spcPts val="600"/>
              </a:spcAft>
            </a:pPr>
            <a:r>
              <a:rPr lang="ru-RU" sz="1700" dirty="0" smtClean="0">
                <a:latin typeface="Cambria" panose="02040503050406030204" pitchFamily="18" charset="0"/>
              </a:rPr>
              <a:t>Основная порода – лиственница. В долинах рек она представляет собой деревья высотой до 40 м. На каменистых склонах лес</a:t>
            </a:r>
            <a:r>
              <a:rPr lang="en-US" sz="1700" dirty="0" smtClean="0">
                <a:latin typeface="Cambria" panose="02040503050406030204" pitchFamily="18" charset="0"/>
                <a:ea typeface="Microsoft Sans Serif"/>
                <a:cs typeface="Microsoft Sans Serif"/>
              </a:rPr>
              <a:t>á</a:t>
            </a:r>
            <a:r>
              <a:rPr lang="ru-RU" sz="1700" dirty="0" smtClean="0">
                <a:latin typeface="Cambria" panose="02040503050406030204" pitchFamily="18" charset="0"/>
                <a:ea typeface="Microsoft Sans Serif"/>
                <a:cs typeface="Microsoft Sans Serif"/>
              </a:rPr>
              <a:t> </a:t>
            </a:r>
            <a:r>
              <a:rPr lang="ru-RU" sz="1700" dirty="0" smtClean="0">
                <a:latin typeface="Cambria" panose="02040503050406030204" pitchFamily="18" charset="0"/>
              </a:rPr>
              <a:t>разрежены, много кустарничков (ольха, багульник, рододендрон), ягодников (брусника, голубика), лишайников.</a:t>
            </a:r>
          </a:p>
          <a:p>
            <a:pPr indent="-360000" algn="just">
              <a:buClr>
                <a:srgbClr val="3A7645"/>
              </a:buCl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3A7645"/>
                </a:solidFill>
                <a:latin typeface="Cambria" panose="02040503050406030204" pitchFamily="18" charset="0"/>
              </a:rPr>
              <a:t>Темнохвойная тайга (еловые и пихтово-еловые леса)</a:t>
            </a:r>
          </a:p>
          <a:p>
            <a:pPr algn="just"/>
            <a:r>
              <a:rPr lang="ru-RU" sz="1700" dirty="0" smtClean="0">
                <a:latin typeface="Cambria" panose="02040503050406030204" pitchFamily="18" charset="0"/>
              </a:rPr>
              <a:t>Эти леса густые, тенистые и влажные. В них слабо развит кустарничковый ярус и травянистый покров, но обилие лишайников и мхов на стволах и кронах деревьев. Распространены ельники, основная порода которых – ель </a:t>
            </a:r>
            <a:r>
              <a:rPr lang="ru-RU" sz="1700" dirty="0" err="1" smtClean="0">
                <a:latin typeface="Cambria" panose="02040503050406030204" pitchFamily="18" charset="0"/>
              </a:rPr>
              <a:t>аянская</a:t>
            </a:r>
            <a:r>
              <a:rPr lang="ru-RU" sz="1700" dirty="0" smtClean="0">
                <a:latin typeface="Cambria" panose="02040503050406030204" pitchFamily="18" charset="0"/>
              </a:rPr>
              <a:t>, достигающая 45 м в высоту. Изредка встречается рябина и жимолость. </a:t>
            </a:r>
          </a:p>
          <a:p>
            <a:pPr indent="-360000" algn="just">
              <a:buClr>
                <a:srgbClr val="3A764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Cambria" panose="02040503050406030204" pitchFamily="18" charset="0"/>
              </a:rPr>
              <a:t>В окрестностях оз. </a:t>
            </a:r>
            <a:r>
              <a:rPr lang="ru-RU" sz="1700" dirty="0" err="1">
                <a:latin typeface="Cambria" panose="02040503050406030204" pitchFamily="18" charset="0"/>
              </a:rPr>
              <a:t>Эворон</a:t>
            </a:r>
            <a:r>
              <a:rPr lang="ru-RU" sz="1700" dirty="0">
                <a:latin typeface="Cambria" panose="02040503050406030204" pitchFamily="18" charset="0"/>
              </a:rPr>
              <a:t> и в бассейнах рек </a:t>
            </a:r>
            <a:r>
              <a:rPr lang="ru-RU" sz="1700" dirty="0" err="1">
                <a:latin typeface="Cambria" panose="02040503050406030204" pitchFamily="18" charset="0"/>
              </a:rPr>
              <a:t>Аргунь</a:t>
            </a:r>
            <a:r>
              <a:rPr lang="ru-RU" sz="1700" dirty="0">
                <a:latin typeface="Cambria" panose="02040503050406030204" pitchFamily="18" charset="0"/>
              </a:rPr>
              <a:t>, Уда и Мая </a:t>
            </a:r>
            <a:r>
              <a:rPr lang="ru-RU" sz="1700" dirty="0" smtClean="0">
                <a:latin typeface="Cambria" panose="02040503050406030204" pitchFamily="18" charset="0"/>
              </a:rPr>
              <a:t>встречаются </a:t>
            </a:r>
            <a:r>
              <a:rPr lang="ru-RU" sz="1700" b="1" i="1" dirty="0">
                <a:solidFill>
                  <a:srgbClr val="00B050"/>
                </a:solidFill>
                <a:latin typeface="Cambria" panose="02040503050406030204" pitchFamily="18" charset="0"/>
              </a:rPr>
              <a:t>сосновые</a:t>
            </a:r>
            <a:r>
              <a:rPr lang="ru-RU" sz="1700" dirty="0">
                <a:latin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</a:rPr>
              <a:t>леса. </a:t>
            </a:r>
          </a:p>
          <a:p>
            <a:pPr indent="-360000" algn="just">
              <a:buClr>
                <a:srgbClr val="3A7645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В пределах тайги широко распространены болота с различными сфагновыми мхами, багульником и карликовой берёзкой.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6376" y="6309320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285" y="116632"/>
            <a:ext cx="9382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7847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-5680"/>
            <a:ext cx="9143996" cy="93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32240" y="6309320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96752"/>
            <a:ext cx="86409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Кедрово-широколиственные леса</a:t>
            </a:r>
          </a:p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Имеют сложное строение и большое видовое разнообразие растений (более 200 видов деревьев и кустарников). </a:t>
            </a:r>
          </a:p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Образуют несколько ярусов. Особенно разнообразен ярус кустарников (элеутерококк, аралия, лещина, жимолость, бархат и др.). </a:t>
            </a:r>
          </a:p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Травянистый покров представлен разнообразными папоротниками и десятками видов цветковых растений (ирисы, </a:t>
            </a:r>
            <a:r>
              <a:rPr lang="ru-RU" sz="1700" dirty="0">
                <a:latin typeface="Cambria" panose="02040503050406030204" pitchFamily="18" charset="0"/>
              </a:rPr>
              <a:t>л</a:t>
            </a:r>
            <a:r>
              <a:rPr lang="ru-RU" sz="1700" dirty="0" smtClean="0">
                <a:latin typeface="Cambria" panose="02040503050406030204" pitchFamily="18" charset="0"/>
              </a:rPr>
              <a:t>илии, пионы и др.). </a:t>
            </a:r>
          </a:p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Часто встречаются лианы (лимонник, виноград, актинидия).</a:t>
            </a:r>
          </a:p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Среди хвойных деревьев преобладают кедр, пихта и ель. Наиболее ценной породой является кедр корейский (достигает высоты 45 м и живёт до 500 лет).</a:t>
            </a:r>
          </a:p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</a:rPr>
              <a:t>Из широколиственных пород деревьев преобладают ильм, ясень, берёза, липа, клён, орех маньчжурский и дуб монгольский.</a:t>
            </a:r>
            <a:endParaRPr lang="ru-RU" sz="1700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643">
            <a:off x="5681398" y="4315600"/>
            <a:ext cx="2442994" cy="169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807">
            <a:off x="896079" y="4550472"/>
            <a:ext cx="2412263" cy="169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10" y="4709137"/>
            <a:ext cx="2453126" cy="169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7956376" y="6309320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283" y="116632"/>
            <a:ext cx="9382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692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Moloko\Работа\грант природ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680"/>
            <a:ext cx="9144000" cy="90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68344" y="6309320"/>
            <a:ext cx="1080120" cy="2923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hlinkClick r:id="" action="ppaction://noaction"/>
              </a:rPr>
              <a:t>наверх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12776"/>
            <a:ext cx="864096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Реликтовые:</a:t>
            </a:r>
          </a:p>
          <a:p>
            <a:pPr algn="just">
              <a:spcAft>
                <a:spcPts val="600"/>
              </a:spcAft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Женьшень настоящий, падуб морщинистый, лотос Комарова,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бразения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Шребера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крыжовник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буреинский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лилия Буша,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эвриала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устрашающая, эдельвейс скученный,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ширококолокольчик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крупноцветковый,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любка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дальневосточная, кубышка японская, тис остроконечный и др.</a:t>
            </a:r>
          </a:p>
          <a:p>
            <a:pPr algn="just"/>
            <a:r>
              <a:rPr lang="ru-RU" sz="17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Эндемики:</a:t>
            </a:r>
          </a:p>
          <a:p>
            <a:pPr algn="just">
              <a:spcAft>
                <a:spcPts val="600"/>
              </a:spcAft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Женьшень настоящий, эдельвейс Благовещенского,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бузульник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сихотинский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одуванчики (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аянский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охотский,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баджальский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аяно-майский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), рябчик Максимовича,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остролодочник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охотский, мелколепестник </a:t>
            </a:r>
            <a:r>
              <a:rPr lang="ru-RU" sz="17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буреинский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рододендрон и др. </a:t>
            </a:r>
          </a:p>
          <a:p>
            <a:pPr algn="just"/>
            <a:r>
              <a:rPr lang="ru-RU" sz="17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Краснокнижные</a:t>
            </a:r>
            <a:r>
              <a:rPr lang="ru-RU" sz="17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В Красную книгу Хабаровского края занесено </a:t>
            </a:r>
            <a:r>
              <a:rPr lang="ru-RU" sz="17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310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растений, в том числе все реликтовые и эндемики Дальнего Востока, произрастающие на территории края. </a:t>
            </a:r>
          </a:p>
          <a:p>
            <a:pPr algn="just"/>
            <a:r>
              <a:rPr lang="ru-RU" sz="17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Вероятно исчезнувшие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</a:p>
          <a:p>
            <a:pPr indent="360000" algn="just">
              <a:buFont typeface="Wingdings" pitchFamily="2" charset="2"/>
              <a:buChar char="Ø"/>
            </a:pPr>
            <a:r>
              <a:rPr lang="ru-RU" sz="1700" dirty="0" smtClean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</a:rPr>
              <a:t>долгоног </a:t>
            </a:r>
            <a:r>
              <a:rPr lang="ru-RU" sz="1700" dirty="0" err="1" smtClean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</a:rPr>
              <a:t>крылосемянный</a:t>
            </a:r>
            <a:r>
              <a:rPr lang="ru-RU" sz="1700" dirty="0" smtClean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</a:p>
          <a:p>
            <a:pPr indent="360000" algn="just">
              <a:buFont typeface="Wingdings" pitchFamily="2" charset="2"/>
              <a:buChar char="Ø"/>
            </a:pPr>
            <a:r>
              <a:rPr lang="ru-RU" sz="1700" dirty="0" smtClean="0">
                <a:solidFill>
                  <a:srgbClr val="00B0F0"/>
                </a:solidFill>
                <a:latin typeface="Cambria" panose="02040503050406030204" pitchFamily="18" charset="0"/>
              </a:rPr>
              <a:t>овсяница амурская </a:t>
            </a:r>
          </a:p>
          <a:p>
            <a:pPr indent="360000" algn="just">
              <a:buFont typeface="Wingdings" pitchFamily="2" charset="2"/>
              <a:buChar char="Ø"/>
            </a:pPr>
            <a:r>
              <a:rPr lang="ru-RU" sz="1700" dirty="0" err="1" smtClean="0">
                <a:solidFill>
                  <a:srgbClr val="990033"/>
                </a:solidFill>
                <a:latin typeface="Cambria" panose="02040503050406030204" pitchFamily="18" charset="0"/>
              </a:rPr>
              <a:t>элеорхис</a:t>
            </a:r>
            <a:r>
              <a:rPr lang="ru-RU" sz="1700" dirty="0" smtClean="0">
                <a:solidFill>
                  <a:srgbClr val="990033"/>
                </a:solidFill>
                <a:latin typeface="Cambria" panose="02040503050406030204" pitchFamily="18" charset="0"/>
              </a:rPr>
              <a:t> японский</a:t>
            </a:r>
            <a:endParaRPr lang="ru-RU" sz="1700" b="1" dirty="0" smtClean="0">
              <a:solidFill>
                <a:srgbClr val="990033"/>
              </a:solidFill>
              <a:latin typeface="Cambria" panose="02040503050406030204" pitchFamily="18" charset="0"/>
            </a:endParaRPr>
          </a:p>
          <a:p>
            <a:pPr indent="-360000" algn="just">
              <a:buClr>
                <a:srgbClr val="F79646">
                  <a:lumMod val="50000"/>
                </a:srgbClr>
              </a:buClr>
            </a:pPr>
            <a:endParaRPr lang="ru-RU" sz="17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869160"/>
            <a:ext cx="1440159" cy="1584000"/>
          </a:xfrm>
          <a:prstGeom prst="ellipse">
            <a:avLst/>
          </a:prstGeom>
          <a:ln w="38100">
            <a:solidFill>
              <a:srgbClr val="9900CC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42" name="Picture 2" descr="Macropodium pterospermum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869160"/>
            <a:ext cx="1440159" cy="162000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1444" name="Picture 4" descr="Овсяница амурская"/>
          <p:cNvPicPr>
            <a:picLocks noChangeAspect="1" noChangeArrowheads="1"/>
          </p:cNvPicPr>
          <p:nvPr/>
        </p:nvPicPr>
        <p:blipFill>
          <a:blip r:embed="rId5" cstate="print"/>
          <a:srcRect l="4725" t="25200" r="54326" b="24401"/>
          <a:stretch>
            <a:fillRect/>
          </a:stretch>
        </p:blipFill>
        <p:spPr bwMode="auto">
          <a:xfrm>
            <a:off x="4932040" y="4869160"/>
            <a:ext cx="1451696" cy="16200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13" name="Picture 2" descr="C:\Users\KnigiKRY\Desktop\щербакова\5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3521" y="75392"/>
            <a:ext cx="1050479" cy="972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764704"/>
            <a:ext cx="842493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600"/>
              </a:lnSpc>
            </a:pPr>
            <a:r>
              <a:rPr lang="ru-RU" sz="2600" b="1" dirty="0">
                <a:solidFill>
                  <a:prstClr val="black"/>
                </a:solidFill>
                <a:latin typeface="Cambria" panose="02040503050406030204" pitchFamily="18" charset="0"/>
              </a:rPr>
              <a:t>Реликтовые, </a:t>
            </a:r>
            <a:r>
              <a:rPr lang="ru-RU" sz="2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эндемичные и </a:t>
            </a:r>
            <a:r>
              <a:rPr lang="ru-RU" sz="2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краснокнижные</a:t>
            </a:r>
            <a:r>
              <a:rPr lang="ru-RU" sz="2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растения</a:t>
            </a:r>
            <a:endParaRPr lang="ru-RU" sz="2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5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204864"/>
            <a:ext cx="8640960" cy="4536504"/>
          </a:xfrm>
        </p:spPr>
        <p:txBody>
          <a:bodyPr>
            <a:normAutofit/>
          </a:bodyPr>
          <a:lstStyle/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2" action="ppaction://hlinksldjump"/>
              </a:rPr>
              <a:t>Особенности животного мира края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4" action="ppaction://hlinksldjump"/>
              </a:rPr>
              <a:t>Т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4" action="ppaction://hlinksldjump"/>
              </a:rPr>
              <a:t>ипология краевой фауны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3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5" action="ppaction://hlinksldjump"/>
              </a:rPr>
              <a:t>Морская фауна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6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7" action="ppaction://hlinksldjump"/>
              </a:rPr>
              <a:t>Эндемичные и «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7" action="ppaction://hlinksldjump"/>
              </a:rPr>
              <a:t>краснокнижные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7" action="ppaction://hlinksldjump"/>
              </a:rPr>
              <a:t>» животные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6263422"/>
            <a:ext cx="1620000" cy="307777"/>
          </a:xfrm>
          <a:prstGeom prst="rect">
            <a:avLst/>
          </a:prstGeom>
          <a:solidFill>
            <a:srgbClr val="FFFF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hlinkClick r:id="rId8" action="ppaction://hlinksldjump"/>
              </a:rPr>
              <a:t>наверх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Ф  А  У  Н  А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pic>
        <p:nvPicPr>
          <p:cNvPr id="10" name="Picture 2" descr="E:\Moloko\Работа\грант природа\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434"/>
            <a:ext cx="9127953" cy="900000"/>
          </a:xfrm>
          <a:prstGeom prst="rect">
            <a:avLst/>
          </a:prstGeom>
          <a:noFill/>
        </p:spPr>
      </p:pic>
      <p:grpSp>
        <p:nvGrpSpPr>
          <p:cNvPr id="5" name="Группа 11"/>
          <p:cNvGrpSpPr/>
          <p:nvPr/>
        </p:nvGrpSpPr>
        <p:grpSpPr>
          <a:xfrm>
            <a:off x="7308304" y="4437112"/>
            <a:ext cx="1620000" cy="1620000"/>
            <a:chOff x="6929454" y="4786322"/>
            <a:chExt cx="1656184" cy="1728192"/>
          </a:xfrm>
        </p:grpSpPr>
        <p:sp>
          <p:nvSpPr>
            <p:cNvPr id="13" name="Овал 12"/>
            <p:cNvSpPr/>
            <p:nvPr/>
          </p:nvSpPr>
          <p:spPr>
            <a:xfrm>
              <a:off x="6929454" y="4786322"/>
              <a:ext cx="1656184" cy="172819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4" name="Picture 8" descr="C:\Users\AndrusenkoAV\Desktop\ПРИРОДА - презентация\32-325875_bear-paw-print-png-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91141" y="4941168"/>
              <a:ext cx="1369291" cy="13681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09433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836712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Cambria" panose="02040503050406030204" pitchFamily="18" charset="0"/>
              </a:rPr>
              <a:t>Особенности животного мира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pic>
        <p:nvPicPr>
          <p:cNvPr id="10" name="Picture 2" descr="E:\Moloko\Работа\грант природа\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4"/>
            <a:ext cx="9127953" cy="900000"/>
          </a:xfrm>
          <a:prstGeom prst="rect">
            <a:avLst/>
          </a:prstGeom>
          <a:noFill/>
        </p:spPr>
      </p:pic>
      <p:pic>
        <p:nvPicPr>
          <p:cNvPr id="12" name="Picture 2" descr="C:\Users\KnigiKRY\Desktop\щербакова\6.jpg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345" y="1434"/>
            <a:ext cx="1043608" cy="10479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740352" y="6304964"/>
            <a:ext cx="1080120" cy="29238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556792"/>
            <a:ext cx="864096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buClr>
                <a:srgbClr val="FF580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По видовому разнообразию животного мира Хабаровский край превосходит любой регион России. Это более 470 видов наземных позвоночных животных (свыше 40 % фауны России). Из них более 70 видов млекопитающих, свыше 250 видов птиц, более 110 видов рыб, 12 видов пресмыкающихся и 9 видов земноводных.</a:t>
            </a:r>
          </a:p>
          <a:p>
            <a:pPr indent="-360000" algn="just">
              <a:buClr>
                <a:srgbClr val="FF580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Для южных районов края характерно совместное сосуществование представителей северных и южных видов фауны: бурого медведя и тигра, </a:t>
            </a:r>
            <a:r>
              <a:rPr lang="ru-RU" sz="1700" dirty="0">
                <a:latin typeface="Cambria" panose="02040503050406030204" pitchFamily="18" charset="0"/>
              </a:rPr>
              <a:t>белой </a:t>
            </a:r>
            <a:r>
              <a:rPr lang="ru-RU" sz="1700" dirty="0" smtClean="0">
                <a:latin typeface="Cambria" panose="02040503050406030204" pitchFamily="18" charset="0"/>
              </a:rPr>
              <a:t>куропатки и индийской кукушки, хариуса и змееголова.</a:t>
            </a:r>
          </a:p>
          <a:p>
            <a:pPr indent="-360000" algn="just">
              <a:buClr>
                <a:srgbClr val="FF5805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Длительное развитие фауны Охотского и Японского морей обусловило высокою долю эндемичных морских животных – млекопитающих, </a:t>
            </a:r>
            <a:r>
              <a:rPr lang="ru-RU" sz="1700" dirty="0">
                <a:latin typeface="Cambria" panose="02040503050406030204" pitchFamily="18" charset="0"/>
              </a:rPr>
              <a:t>п</a:t>
            </a:r>
            <a:r>
              <a:rPr lang="ru-RU" sz="1700" dirty="0" smtClean="0">
                <a:latin typeface="Cambria" panose="02040503050406030204" pitchFamily="18" charset="0"/>
              </a:rPr>
              <a:t>тиц и рыб. Среди последних эндемики составляют 30%.</a:t>
            </a:r>
            <a:endParaRPr lang="ru-RU" sz="1700" dirty="0"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34281"/>
            <a:ext cx="1671847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473">
            <a:off x="5654105" y="5200674"/>
            <a:ext cx="2065942" cy="12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5286B6"/>
              </a:clrFrom>
              <a:clrTo>
                <a:srgbClr val="5286B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9" y="4453258"/>
            <a:ext cx="1585710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817">
            <a:off x="1873108" y="5049582"/>
            <a:ext cx="2109839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32" y="4561258"/>
            <a:ext cx="169024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270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143999" cy="108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19" y="2168840"/>
            <a:ext cx="8640960" cy="4248472"/>
          </a:xfrm>
        </p:spPr>
        <p:txBody>
          <a:bodyPr>
            <a:normAutofit/>
          </a:bodyPr>
          <a:lstStyle/>
          <a:p>
            <a:pPr marL="432000" indent="-432000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hlinkClick r:id="rId3" action="ppaction://hlinksldjump"/>
              </a:rPr>
              <a:t>Географическое положение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hlinkClick r:id="rId4" action="ppaction://hlinksldjump"/>
            </a:endParaRPr>
          </a:p>
          <a:p>
            <a:pPr marL="432000" indent="-432000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hlinkClick r:id="rId5" action="ppaction://hlinksldjump"/>
              </a:rPr>
              <a:t>Площадь края, крайние точки территории и поясное время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hlinkClick r:id="rId4" action="ppaction://hlinksldjump"/>
            </a:endParaRPr>
          </a:p>
          <a:p>
            <a:pPr marL="432000" indent="-4320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hlinkClick r:id="rId6" action="ppaction://hlinksldjump"/>
              </a:rPr>
              <a:t>Сухопутные и морские границы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hlinkClick r:id="rId4" action="ppaction://hlinksldjump"/>
            </a:endParaRPr>
          </a:p>
          <a:p>
            <a:pPr marL="432000" indent="-432000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hlinkClick r:id="rId7" action="ppaction://hlinksldjump"/>
              </a:rPr>
              <a:t>Природное районирование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hlinkClick r:id="rId8" action="ppaction://hlinksldjump"/>
            </a:endParaRPr>
          </a:p>
          <a:p>
            <a:pPr marL="432000" indent="-432000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hlinkClick r:id="rId9" action="ppaction://hlinksldjump"/>
              </a:rPr>
              <a:t>История развития природы края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398404" y="4412875"/>
            <a:ext cx="1620000" cy="1620000"/>
            <a:chOff x="6851461" y="4651618"/>
            <a:chExt cx="1656184" cy="1728192"/>
          </a:xfrm>
          <a:solidFill>
            <a:srgbClr val="FF9966"/>
          </a:solidFill>
        </p:grpSpPr>
        <p:sp>
          <p:nvSpPr>
            <p:cNvPr id="7" name="Овал 6"/>
            <p:cNvSpPr/>
            <p:nvPr/>
          </p:nvSpPr>
          <p:spPr>
            <a:xfrm>
              <a:off x="6851461" y="4651618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8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15244" y="4859024"/>
              <a:ext cx="801651" cy="1382554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11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ПРИРОДНЫЕ РАЙОНЫ</a:t>
            </a:r>
          </a:p>
        </p:txBody>
      </p:sp>
    </p:spTree>
    <p:extLst>
      <p:ext uri="{BB962C8B-B14F-4D97-AF65-F5344CB8AC3E}">
        <p14:creationId xmlns="" xmlns:p14="http://schemas.microsoft.com/office/powerpoint/2010/main" val="342778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4912" y="813472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Cambria" panose="02040503050406030204" pitchFamily="18" charset="0"/>
              </a:rPr>
              <a:t>Типология краевой фауны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pic>
        <p:nvPicPr>
          <p:cNvPr id="10" name="Picture 2" descr="E:\Moloko\Работа\грант природа\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4"/>
            <a:ext cx="9127953" cy="900000"/>
          </a:xfrm>
          <a:prstGeom prst="rect">
            <a:avLst/>
          </a:prstGeom>
          <a:noFill/>
        </p:spPr>
      </p:pic>
      <p:pic>
        <p:nvPicPr>
          <p:cNvPr id="6" name="Picture 2" descr="C:\Users\KnigiKRY\Desktop\щербакова\6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6416" y="11778"/>
            <a:ext cx="1043608" cy="1047915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07492" y="1399370"/>
            <a:ext cx="8712968" cy="5128152"/>
          </a:xfrm>
        </p:spPr>
        <p:txBody>
          <a:bodyPr>
            <a:normAutofit/>
          </a:bodyPr>
          <a:lstStyle/>
          <a:p>
            <a:pPr marL="0" indent="-360000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пределах края выделяют </a:t>
            </a:r>
            <a:r>
              <a:rPr lang="ru-RU" sz="18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типа фауны: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Приамурская 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(юго-западные районы и горное обрамление </a:t>
            </a:r>
            <a:r>
              <a:rPr lang="ru-RU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Среднеамурской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низменности)</a:t>
            </a:r>
          </a:p>
          <a:p>
            <a:pPr marL="0" indent="-360000" algn="just">
              <a:spcBef>
                <a:spcPts val="0"/>
              </a:spcBef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Млекопитающие: амурский тигр, белогрудый медведь, лесной кот, кабан, изюбрь, косуля, кабарга, белка и др.</a:t>
            </a:r>
          </a:p>
          <a:p>
            <a:pPr marL="0" indent="-360000" algn="just">
              <a:spcBef>
                <a:spcPts val="0"/>
              </a:spcBef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Птицы: кукушки, соловей сибирский, мухоловка синяя, филин рыбный и др.</a:t>
            </a:r>
          </a:p>
          <a:p>
            <a:pPr marL="0" indent="-360000" algn="just">
              <a:spcBef>
                <a:spcPts val="0"/>
              </a:spcBef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Пресмыкающиеся и земноводные: полозы (</a:t>
            </a:r>
            <a:r>
              <a:rPr lang="ru-RU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Шренка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и узорчатый), дальневосточный щитомордник, дальневосточная черепаха, жерлянка и др.</a:t>
            </a:r>
          </a:p>
          <a:p>
            <a:pPr marL="0" indent="-360000" algn="just">
              <a:spcBef>
                <a:spcPts val="0"/>
              </a:spcBef>
              <a:spcAft>
                <a:spcPts val="600"/>
              </a:spcAft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Рыбы: </a:t>
            </a:r>
            <a:r>
              <a:rPr lang="ru-RU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калуга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амурский осётр, минога, окунь </a:t>
            </a:r>
            <a:r>
              <a:rPr lang="ru-RU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ауха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белый и чёрный амуры, таймень, хариус, налим, кета, горбуша и др.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Охотско</a:t>
            </a:r>
            <a:r>
              <a:rPr lang="ru-RU" sz="18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-камчатская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(побережье Охотского моря, Нижнее Приамурье, центральная и восточная части Сихотэ-Алиня)</a:t>
            </a:r>
          </a:p>
          <a:p>
            <a:pPr marL="0" indent="-360000" algn="just">
              <a:spcBef>
                <a:spcPts val="0"/>
              </a:spcBef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Животные: росомаха, соболь, бурый медведь.</a:t>
            </a:r>
          </a:p>
          <a:p>
            <a:pPr marL="0" indent="-360000" algn="just">
              <a:spcBef>
                <a:spcPts val="0"/>
              </a:spcBef>
              <a:spcAft>
                <a:spcPts val="600"/>
              </a:spcAft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Птицы: кедровка, рябчик, каменный глухарь.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Восточносибирская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(обширные пространства северных районов)</a:t>
            </a:r>
          </a:p>
          <a:p>
            <a:pPr marL="0" indent="-360000" algn="just">
              <a:spcBef>
                <a:spcPts val="0"/>
              </a:spcBef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Животные: все виды, обычные для Северной Азии (бурый медведь, белка, горностай, колонок, барсук, сибирский лось).</a:t>
            </a:r>
          </a:p>
          <a:p>
            <a:pPr marL="0" indent="0">
              <a:spcBef>
                <a:spcPts val="0"/>
              </a:spcBef>
              <a:buNone/>
            </a:pPr>
            <a:endParaRPr lang="ru-RU" sz="19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6381328"/>
            <a:ext cx="1080120" cy="29238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15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pic>
        <p:nvPicPr>
          <p:cNvPr id="10" name="Picture 2" descr="E:\Moloko\Работа\грант природа\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4"/>
            <a:ext cx="9127953" cy="900000"/>
          </a:xfrm>
          <a:prstGeom prst="rect">
            <a:avLst/>
          </a:prstGeom>
          <a:noFill/>
        </p:spPr>
      </p:pic>
      <p:pic>
        <p:nvPicPr>
          <p:cNvPr id="6" name="Picture 2" descr="C:\Users\KnigiKRY\Desktop\щербакова\6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9578" y="1434"/>
            <a:ext cx="1043608" cy="1047915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52596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Высокогорная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(представлена в разных частях края, но наибольшая площадь – в северных районах).</a:t>
            </a:r>
          </a:p>
          <a:p>
            <a:pPr marL="0" indent="-360000">
              <a:spcBef>
                <a:spcPts val="0"/>
              </a:spcBef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Млекопитающие: снежный баран, северная пищуха.</a:t>
            </a:r>
          </a:p>
          <a:p>
            <a:pPr marL="0" indent="-360000">
              <a:spcBef>
                <a:spcPts val="0"/>
              </a:spcBef>
              <a:buClr>
                <a:srgbClr val="FF5805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Птицы: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тундряная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куропатка, монгольская завирушка, горный конёк.</a:t>
            </a:r>
          </a:p>
          <a:p>
            <a:pPr marL="0" indent="-360000">
              <a:buClr>
                <a:srgbClr val="FF5805"/>
              </a:buClr>
              <a:buNone/>
            </a:pPr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6381328"/>
            <a:ext cx="1080120" cy="29238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hlinkClick r:id="rId6" action="ppaction://hlinksldjump"/>
              </a:rPr>
              <a:t>назад</a:t>
            </a:r>
            <a:endParaRPr lang="ru-RU" sz="1300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907">
            <a:off x="488619" y="2933033"/>
            <a:ext cx="2619375" cy="1743075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31" y="4605486"/>
            <a:ext cx="2466975" cy="1847850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2847975" cy="16097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380">
            <a:off x="5723918" y="4373244"/>
            <a:ext cx="2952750" cy="1552575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40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836712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Морская фауна</a:t>
            </a:r>
            <a:endParaRPr lang="ru-RU" sz="2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2" descr="E:\Moloko\Работа\грант природа\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4"/>
            <a:ext cx="9127953" cy="900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4525963"/>
          </a:xfrm>
        </p:spPr>
        <p:txBody>
          <a:bodyPr>
            <a:normAutofit/>
          </a:bodyPr>
          <a:lstStyle/>
          <a:p>
            <a:pPr marL="0" indent="-360000" algn="just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Животный мир Охотского и Японского морей и морских берегов исключительно разнообразен: </a:t>
            </a:r>
          </a:p>
          <a:p>
            <a:pPr marL="0" indent="-360000" algn="just"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549694"/>
                </a:solidFill>
                <a:latin typeface="Cambria" panose="02040503050406030204" pitchFamily="18" charset="0"/>
              </a:rPr>
              <a:t>Донные животные</a:t>
            </a:r>
            <a:r>
              <a:rPr lang="ru-RU" sz="1700" dirty="0" smtClean="0">
                <a:latin typeface="Cambria" panose="02040503050406030204" pitchFamily="18" charset="0"/>
              </a:rPr>
              <a:t>: несколько видов крабов и моллюсков, морские звёзды, морские ежи, актинии, мшанки .</a:t>
            </a:r>
          </a:p>
          <a:p>
            <a:pPr marL="0" indent="-360000" algn="just"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549694"/>
                </a:solidFill>
                <a:latin typeface="Cambria" panose="02040503050406030204" pitchFamily="18" charset="0"/>
              </a:rPr>
              <a:t>Рыбы</a:t>
            </a:r>
            <a:r>
              <a:rPr lang="ru-RU" sz="1700" dirty="0" smtClean="0">
                <a:latin typeface="Cambria" panose="02040503050406030204" pitchFamily="18" charset="0"/>
              </a:rPr>
              <a:t> (около 300 видов): сельдь, минтай, палтус, камбала, навага, корюшка, тихоокеанские лососи.</a:t>
            </a:r>
          </a:p>
          <a:p>
            <a:pPr marL="0" indent="-360000" algn="just"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549694"/>
                </a:solidFill>
                <a:latin typeface="Cambria" panose="02040503050406030204" pitchFamily="18" charset="0"/>
              </a:rPr>
              <a:t>Морские животные</a:t>
            </a:r>
            <a:r>
              <a:rPr lang="ru-RU" sz="1700" dirty="0" smtClean="0">
                <a:latin typeface="Cambria" panose="02040503050406030204" pitchFamily="18" charset="0"/>
              </a:rPr>
              <a:t>: несколько видов китов и дельфинов, нерпа (</a:t>
            </a:r>
            <a:r>
              <a:rPr lang="ru-RU" sz="1700" dirty="0" err="1" smtClean="0">
                <a:latin typeface="Cambria" panose="02040503050406030204" pitchFamily="18" charset="0"/>
              </a:rPr>
              <a:t>акиба</a:t>
            </a:r>
            <a:r>
              <a:rPr lang="ru-RU" sz="1700" dirty="0" smtClean="0">
                <a:latin typeface="Cambria" panose="02040503050406030204" pitchFamily="18" charset="0"/>
              </a:rPr>
              <a:t>), обыкновенный тюлень (</a:t>
            </a:r>
            <a:r>
              <a:rPr lang="ru-RU" sz="1700" dirty="0" err="1" smtClean="0">
                <a:latin typeface="Cambria" panose="02040503050406030204" pitchFamily="18" charset="0"/>
              </a:rPr>
              <a:t>ларга</a:t>
            </a:r>
            <a:r>
              <a:rPr lang="ru-RU" sz="1700" dirty="0" smtClean="0">
                <a:latin typeface="Cambria" panose="02040503050406030204" pitchFamily="18" charset="0"/>
              </a:rPr>
              <a:t>), морской заяц (</a:t>
            </a:r>
            <a:r>
              <a:rPr lang="ru-RU" sz="1700" dirty="0" err="1" smtClean="0">
                <a:latin typeface="Cambria" panose="02040503050406030204" pitchFamily="18" charset="0"/>
              </a:rPr>
              <a:t>лахтак</a:t>
            </a:r>
            <a:r>
              <a:rPr lang="ru-RU" sz="1700" dirty="0" smtClean="0">
                <a:latin typeface="Cambria" panose="02040503050406030204" pitchFamily="18" charset="0"/>
              </a:rPr>
              <a:t>), морской лев (сивуч).</a:t>
            </a:r>
          </a:p>
          <a:p>
            <a:pPr marL="0" indent="-360000" algn="just"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549694"/>
                </a:solidFill>
                <a:latin typeface="Cambria" panose="02040503050406030204" pitchFamily="18" charset="0"/>
              </a:rPr>
              <a:t>Морские птицы</a:t>
            </a:r>
            <a:r>
              <a:rPr lang="ru-RU" sz="1700" dirty="0" smtClean="0">
                <a:latin typeface="Cambria" panose="02040503050406030204" pitchFamily="18" charset="0"/>
              </a:rPr>
              <a:t>: тихоокеанские чайки, </a:t>
            </a:r>
            <a:r>
              <a:rPr lang="ru-RU" sz="1700" dirty="0" err="1" smtClean="0">
                <a:latin typeface="Cambria" panose="02040503050406030204" pitchFamily="18" charset="0"/>
              </a:rPr>
              <a:t>топорки</a:t>
            </a:r>
            <a:r>
              <a:rPr lang="ru-RU" sz="1700" dirty="0" smtClean="0">
                <a:latin typeface="Cambria" panose="02040503050406030204" pitchFamily="18" charset="0"/>
              </a:rPr>
              <a:t>, ипатки, бакланы и кайры.</a:t>
            </a:r>
            <a:endParaRPr lang="ru-RU" sz="1700" dirty="0">
              <a:latin typeface="Cambria" panose="02040503050406030204" pitchFamily="18" charset="0"/>
            </a:endParaRPr>
          </a:p>
        </p:txBody>
      </p:sp>
      <p:pic>
        <p:nvPicPr>
          <p:cNvPr id="7" name="Picture 2" descr="C:\Users\KnigiKRY\Desktop\щербакова\6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3052" y="-13857"/>
            <a:ext cx="1043608" cy="10479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812360" y="6381328"/>
            <a:ext cx="1080120" cy="29238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1964830" cy="1512000"/>
          </a:xfrm>
          <a:prstGeom prst="round2Same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65104"/>
            <a:ext cx="2163937" cy="1440000"/>
          </a:xfrm>
          <a:prstGeom prst="round2Same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085184"/>
            <a:ext cx="2162783" cy="1620000"/>
          </a:xfrm>
          <a:prstGeom prst="round2Same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85639"/>
            <a:ext cx="2098640" cy="1391489"/>
          </a:xfrm>
          <a:prstGeom prst="round2Same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274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836712"/>
            <a:ext cx="871296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Реликтовые, эндемичные и краснокнижные животные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pic>
        <p:nvPicPr>
          <p:cNvPr id="10" name="Picture 2" descr="E:\Moloko\Работа\грант природа\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4"/>
            <a:ext cx="9127953" cy="900000"/>
          </a:xfrm>
          <a:prstGeom prst="rect">
            <a:avLst/>
          </a:prstGeom>
          <a:noFill/>
        </p:spPr>
      </p:pic>
      <p:pic>
        <p:nvPicPr>
          <p:cNvPr id="6" name="Picture 2" descr="C:\Users\KnigiKRY\Desktop\щербакова\6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345" y="0"/>
            <a:ext cx="1043608" cy="10479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740352" y="6304964"/>
            <a:ext cx="1080120" cy="29238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15504" y="1765092"/>
            <a:ext cx="8496944" cy="452596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700" b="1" dirty="0">
                <a:solidFill>
                  <a:srgbClr val="7030A0"/>
                </a:solidFill>
                <a:latin typeface="Cambria" panose="02040503050406030204" pitchFamily="18" charset="0"/>
              </a:rPr>
              <a:t>Реликтовые: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i="1" dirty="0" smtClean="0">
                <a:latin typeface="Cambria" panose="02040503050406030204" pitchFamily="18" charset="0"/>
              </a:rPr>
              <a:t>Рыбы</a:t>
            </a:r>
            <a:r>
              <a:rPr lang="ru-RU" sz="1700" dirty="0" smtClean="0">
                <a:latin typeface="Cambria" panose="02040503050406030204" pitchFamily="18" charset="0"/>
              </a:rPr>
              <a:t>: </a:t>
            </a:r>
            <a:r>
              <a:rPr lang="ru-RU" sz="1700" dirty="0" err="1" smtClean="0">
                <a:latin typeface="Cambria" panose="02040503050406030204" pitchFamily="18" charset="0"/>
              </a:rPr>
              <a:t>калуга</a:t>
            </a:r>
            <a:r>
              <a:rPr lang="ru-RU" sz="1700" dirty="0" smtClean="0">
                <a:latin typeface="Cambria" panose="02040503050406030204" pitchFamily="18" charset="0"/>
              </a:rPr>
              <a:t>, амурский осётр, минога дравида Гилярова (кольчатый червь); реликтовый дровосек (жук)</a:t>
            </a:r>
            <a:endParaRPr lang="ru-RU" sz="1700" dirty="0"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dirty="0">
                <a:solidFill>
                  <a:srgbClr val="00B050"/>
                </a:solidFill>
                <a:latin typeface="Cambria" panose="02040503050406030204" pitchFamily="18" charset="0"/>
              </a:rPr>
              <a:t>Эндемики: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i="1" dirty="0" smtClean="0">
                <a:latin typeface="Cambria" panose="02040503050406030204" pitchFamily="18" charset="0"/>
              </a:rPr>
              <a:t>Млекопитающие</a:t>
            </a:r>
            <a:r>
              <a:rPr lang="ru-RU" sz="1700" dirty="0" smtClean="0">
                <a:latin typeface="Cambria" panose="02040503050406030204" pitchFamily="18" charset="0"/>
              </a:rPr>
              <a:t>: амурский тигр, </a:t>
            </a:r>
            <a:r>
              <a:rPr lang="ru-RU" sz="1700" dirty="0" err="1" smtClean="0">
                <a:latin typeface="Cambria" panose="02040503050406030204" pitchFamily="18" charset="0"/>
              </a:rPr>
              <a:t>эворонская</a:t>
            </a:r>
            <a:r>
              <a:rPr lang="ru-RU" sz="1700" dirty="0" smtClean="0">
                <a:latin typeface="Cambria" panose="02040503050406030204" pitchFamily="18" charset="0"/>
              </a:rPr>
              <a:t> полёвка, морской котик, сивуч, серый кит; </a:t>
            </a:r>
            <a:r>
              <a:rPr lang="ru-RU" sz="1700" i="1" dirty="0" smtClean="0">
                <a:latin typeface="Cambria" panose="02040503050406030204" pitchFamily="18" charset="0"/>
              </a:rPr>
              <a:t>птицы</a:t>
            </a:r>
            <a:r>
              <a:rPr lang="ru-RU" sz="1700" dirty="0" smtClean="0">
                <a:latin typeface="Cambria" panose="02040503050406030204" pitchFamily="18" charset="0"/>
              </a:rPr>
              <a:t>: мандаринка, </a:t>
            </a:r>
            <a:r>
              <a:rPr lang="ru-RU" sz="1700" dirty="0" err="1" smtClean="0">
                <a:latin typeface="Cambria" panose="02040503050406030204" pitchFamily="18" charset="0"/>
              </a:rPr>
              <a:t>берингов</a:t>
            </a:r>
            <a:r>
              <a:rPr lang="ru-RU" sz="1700" dirty="0" smtClean="0">
                <a:latin typeface="Cambria" panose="02040503050406030204" pitchFamily="18" charset="0"/>
              </a:rPr>
              <a:t> баклан, дальневосточный аист, </a:t>
            </a:r>
            <a:r>
              <a:rPr lang="ru-RU" sz="1700" dirty="0" err="1" smtClean="0">
                <a:latin typeface="Cambria" panose="02040503050406030204" pitchFamily="18" charset="0"/>
              </a:rPr>
              <a:t>белоплечий</a:t>
            </a:r>
            <a:r>
              <a:rPr lang="ru-RU" sz="1700" dirty="0" smtClean="0">
                <a:latin typeface="Cambria" panose="02040503050406030204" pitchFamily="18" charset="0"/>
              </a:rPr>
              <a:t> орлан, дикуша; </a:t>
            </a:r>
            <a:r>
              <a:rPr lang="ru-RU" sz="1700" i="1" dirty="0" smtClean="0">
                <a:latin typeface="Cambria" panose="02040503050406030204" pitchFamily="18" charset="0"/>
              </a:rPr>
              <a:t>рыбы</a:t>
            </a:r>
            <a:r>
              <a:rPr lang="ru-RU" sz="1700" dirty="0" smtClean="0">
                <a:latin typeface="Cambria" panose="02040503050406030204" pitchFamily="18" charset="0"/>
              </a:rPr>
              <a:t>: чавыча, </a:t>
            </a:r>
            <a:r>
              <a:rPr lang="ru-RU" sz="1700" dirty="0" err="1" smtClean="0">
                <a:latin typeface="Cambria" panose="02040503050406030204" pitchFamily="18" charset="0"/>
              </a:rPr>
              <a:t>кижуч</a:t>
            </a:r>
            <a:r>
              <a:rPr lang="ru-RU" sz="1700" dirty="0" smtClean="0">
                <a:latin typeface="Cambria" panose="02040503050406030204" pitchFamily="18" charset="0"/>
              </a:rPr>
              <a:t>, нерка и др.; </a:t>
            </a:r>
            <a:r>
              <a:rPr lang="ru-RU" sz="1700" i="1" dirty="0" smtClean="0">
                <a:latin typeface="Cambria" panose="02040503050406030204" pitchFamily="18" charset="0"/>
              </a:rPr>
              <a:t>насекомые</a:t>
            </a:r>
            <a:r>
              <a:rPr lang="ru-RU" sz="1700" dirty="0" smtClean="0">
                <a:latin typeface="Cambria" panose="02040503050406030204" pitchFamily="18" charset="0"/>
              </a:rPr>
              <a:t>: шмель редчайший, аполлон </a:t>
            </a:r>
            <a:r>
              <a:rPr lang="ru-RU" sz="1700" dirty="0" err="1" smtClean="0">
                <a:latin typeface="Cambria" panose="02040503050406030204" pitchFamily="18" charset="0"/>
              </a:rPr>
              <a:t>Фельдера</a:t>
            </a:r>
            <a:r>
              <a:rPr lang="ru-RU" sz="1700" dirty="0" smtClean="0">
                <a:latin typeface="Cambria" panose="02040503050406030204" pitchFamily="18" charset="0"/>
              </a:rPr>
              <a:t> (бабочка) и др.</a:t>
            </a:r>
            <a:endParaRPr lang="ru-RU" sz="1700" dirty="0"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Краснокнижные:</a:t>
            </a:r>
            <a:endParaRPr lang="ru-RU" sz="17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dirty="0">
                <a:latin typeface="Cambria" panose="02040503050406030204" pitchFamily="18" charset="0"/>
              </a:rPr>
              <a:t>В Красную книгу Хабаровского края занесено </a:t>
            </a:r>
            <a:r>
              <a:rPr lang="ru-RU" sz="1700" dirty="0" smtClean="0">
                <a:latin typeface="Cambria" panose="02040503050406030204" pitchFamily="18" charset="0"/>
              </a:rPr>
              <a:t>159 животных, </a:t>
            </a:r>
            <a:r>
              <a:rPr lang="ru-RU" sz="1700" dirty="0">
                <a:latin typeface="Cambria" panose="02040503050406030204" pitchFamily="18" charset="0"/>
              </a:rPr>
              <a:t>в том числе все реликтовые и эндемики Дальнего Востока, </a:t>
            </a:r>
            <a:r>
              <a:rPr lang="ru-RU" sz="1700" dirty="0" smtClean="0">
                <a:latin typeface="Cambria" panose="02040503050406030204" pitchFamily="18" charset="0"/>
              </a:rPr>
              <a:t>обитающие на </a:t>
            </a:r>
            <a:r>
              <a:rPr lang="ru-RU" sz="1700" dirty="0">
                <a:latin typeface="Cambria" panose="02040503050406030204" pitchFamily="18" charset="0"/>
              </a:rPr>
              <a:t>территории </a:t>
            </a:r>
            <a:r>
              <a:rPr lang="ru-RU" sz="1700" dirty="0" smtClean="0">
                <a:latin typeface="Cambria" panose="02040503050406030204" pitchFamily="18" charset="0"/>
              </a:rPr>
              <a:t>края или в прилегающих морях.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b="1" dirty="0" smtClean="0">
                <a:latin typeface="Cambria" panose="02040503050406030204" pitchFamily="18" charset="0"/>
              </a:rPr>
              <a:t>Вероятно исчезнувшее животное</a:t>
            </a:r>
            <a:endParaRPr lang="ru-RU" sz="1700" dirty="0" smtClean="0"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dirty="0">
                <a:latin typeface="Cambria" panose="02040503050406030204" pitchFamily="18" charset="0"/>
              </a:rPr>
              <a:t>(не встречался в крае более 50 </a:t>
            </a:r>
            <a:r>
              <a:rPr lang="ru-RU" sz="1700" dirty="0" smtClean="0">
                <a:latin typeface="Cambria" panose="02040503050406030204" pitchFamily="18" charset="0"/>
              </a:rPr>
              <a:t>лет):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красный волк </a:t>
            </a:r>
            <a:endParaRPr lang="ru-RU" sz="17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23" y="5047158"/>
            <a:ext cx="2176200" cy="14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034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204864"/>
            <a:ext cx="8640960" cy="4536504"/>
          </a:xfrm>
        </p:spPr>
        <p:txBody>
          <a:bodyPr>
            <a:normAutofit/>
          </a:bodyPr>
          <a:lstStyle/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2" action="ppaction://hlinksldjump"/>
              </a:rPr>
              <a:t>Современные экологические проблемы края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Cambria" pitchFamily="18" charset="0"/>
                <a:hlinkClick r:id="rId3" action="ppaction://hlinksldjump"/>
              </a:rPr>
              <a:t>Особо охраняемые природные территории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hlinkClick r:id="rId4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5" action="ppaction://hlinksldjump"/>
              </a:rPr>
              <a:t>«Красная книга Хабаровского края»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hlinkClick r:id="rId6" action="ppaction://hlinksldjump"/>
            </a:endParaRPr>
          </a:p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7" action="ppaction://hlinksldjump"/>
              </a:rPr>
              <a:t>Институт водных и экологических проблем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6263422"/>
            <a:ext cx="1620000" cy="307777"/>
          </a:xfrm>
          <a:prstGeom prst="rect">
            <a:avLst/>
          </a:prstGeom>
          <a:solidFill>
            <a:srgbClr val="FF380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hlinkClick r:id="rId8" action="ppaction://hlinksldjump"/>
              </a:rPr>
              <a:t>наверх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ЭКОЛОГИЯ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pic>
        <p:nvPicPr>
          <p:cNvPr id="15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5" name="Группа 15"/>
          <p:cNvGrpSpPr/>
          <p:nvPr/>
        </p:nvGrpSpPr>
        <p:grpSpPr>
          <a:xfrm>
            <a:off x="7308304" y="4437112"/>
            <a:ext cx="1620000" cy="1620000"/>
            <a:chOff x="7072330" y="4786322"/>
            <a:chExt cx="1656184" cy="1728192"/>
          </a:xfrm>
        </p:grpSpPr>
        <p:sp>
          <p:nvSpPr>
            <p:cNvPr id="17" name="Овал 16"/>
            <p:cNvSpPr/>
            <p:nvPr/>
          </p:nvSpPr>
          <p:spPr>
            <a:xfrm>
              <a:off x="7072330" y="4786322"/>
              <a:ext cx="1656184" cy="1728192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8" name="Picture 13" descr="C:\Users\AndrusenkoAV\Desktop\ПРИРОДА - презентация\environmental-science-natural-environment-brainpop-clip-art-environmental-science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5603" y="4956916"/>
              <a:ext cx="1129638" cy="138700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23690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19256" cy="504056"/>
          </a:xfrm>
        </p:spPr>
        <p:txBody>
          <a:bodyPr>
            <a:noAutofit/>
          </a:bodyPr>
          <a:lstStyle/>
          <a:p>
            <a:pPr marL="0" indent="-432000">
              <a:spcBef>
                <a:spcPts val="0"/>
              </a:spcBef>
              <a:spcAft>
                <a:spcPts val="1200"/>
              </a:spcAft>
            </a:pPr>
            <a:r>
              <a:rPr lang="ru-RU" sz="2600" b="1" dirty="0" smtClean="0">
                <a:latin typeface="Cambria" panose="02040503050406030204" pitchFamily="18" charset="0"/>
              </a:rPr>
              <a:t>Современные экологические проблемы края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4" name="Группа 5"/>
          <p:cNvGrpSpPr/>
          <p:nvPr/>
        </p:nvGrpSpPr>
        <p:grpSpPr>
          <a:xfrm>
            <a:off x="8172400" y="81214"/>
            <a:ext cx="900000" cy="900000"/>
            <a:chOff x="7072330" y="4786322"/>
            <a:chExt cx="1656184" cy="1728192"/>
          </a:xfrm>
        </p:grpSpPr>
        <p:sp>
          <p:nvSpPr>
            <p:cNvPr id="8" name="Овал 7"/>
            <p:cNvSpPr/>
            <p:nvPr/>
          </p:nvSpPr>
          <p:spPr>
            <a:xfrm>
              <a:off x="7072330" y="4786322"/>
              <a:ext cx="1656184" cy="1728192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13" descr="C:\Users\AndrusenkoAV\Desktop\ПРИРОДА - презентация\environmental-science-natural-environment-brainpop-clip-art-environmental-scienc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5603" y="4956916"/>
              <a:ext cx="1129638" cy="1387004"/>
            </a:xfrm>
            <a:prstGeom prst="rect">
              <a:avLst/>
            </a:prstGeom>
            <a:noFill/>
          </p:spPr>
        </p:pic>
      </p:grpSp>
      <p:sp>
        <p:nvSpPr>
          <p:cNvPr id="11" name="TextBox 10"/>
          <p:cNvSpPr txBox="1"/>
          <p:nvPr/>
        </p:nvSpPr>
        <p:spPr>
          <a:xfrm>
            <a:off x="6660232" y="6381328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556792"/>
            <a:ext cx="87849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 algn="just">
              <a:lnSpc>
                <a:spcPts val="19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 </a:t>
            </a: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Сильная загрязнённость атмосферного воздуха</a:t>
            </a:r>
          </a:p>
          <a:p>
            <a:pPr algn="just">
              <a:lnSpc>
                <a:spcPts val="1900"/>
              </a:lnSpc>
              <a:spcAft>
                <a:spcPts val="600"/>
              </a:spcAft>
            </a:pPr>
            <a:r>
              <a:rPr lang="ru-RU" sz="1700" dirty="0" smtClean="0">
                <a:latin typeface="Cambria" pitchFamily="18" charset="0"/>
                <a:ea typeface="Calibri"/>
                <a:cs typeface="Times New Roman"/>
              </a:rPr>
              <a:t>77% населения края проживает «в городах с высоким и очень высоким уровнем загрязнения воздуха». Основные источники загрязнения атмосферного воздуха – предприятия теплоэнергетики, автотранспорт и лесные пожары.</a:t>
            </a:r>
          </a:p>
          <a:p>
            <a:pPr indent="-360000" algn="just">
              <a:lnSpc>
                <a:spcPts val="19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Лесные пожары</a:t>
            </a:r>
          </a:p>
          <a:p>
            <a:pPr algn="just">
              <a:lnSpc>
                <a:spcPts val="1900"/>
              </a:lnSpc>
            </a:pPr>
            <a:r>
              <a:rPr lang="ru-RU" sz="1700" dirty="0" smtClean="0">
                <a:latin typeface="Cambria" pitchFamily="18" charset="0"/>
              </a:rPr>
              <a:t>Край является одним из лидеров по числу и площади возникающих лесных пожаров. В 1998 году он первым в стране серьёзно столкнулся с проблемой загрязнения воздуха в результате катастрофических лесных пожаров. Тогда пожарами в Приамурье было пройдено более 2,5 </a:t>
            </a:r>
            <a:r>
              <a:rPr lang="ru-RU" sz="1700" dirty="0" err="1" smtClean="0">
                <a:latin typeface="Cambria" pitchFamily="18" charset="0"/>
              </a:rPr>
              <a:t>млн</a:t>
            </a:r>
            <a:r>
              <a:rPr lang="ru-RU" sz="1700" dirty="0" smtClean="0">
                <a:latin typeface="Cambria" pitchFamily="18" charset="0"/>
              </a:rPr>
              <a:t> гектаров лесных территорий.</a:t>
            </a:r>
          </a:p>
          <a:p>
            <a:pPr indent="-36000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Экологические проблемы Амура</a:t>
            </a:r>
          </a:p>
          <a:p>
            <a:pPr indent="-360000" algn="just">
              <a:lnSpc>
                <a:spcPts val="1900"/>
              </a:lnSpc>
              <a:buClr>
                <a:srgbClr val="9900CC"/>
              </a:buClr>
              <a:buFont typeface="Arial" pitchFamily="34" charset="0"/>
              <a:buChar char="•"/>
            </a:pPr>
            <a:r>
              <a:rPr lang="ru-RU" sz="1700" dirty="0" smtClean="0">
                <a:latin typeface="Cambria" pitchFamily="18" charset="0"/>
              </a:rPr>
              <a:t>В бассейне Амура расположено пять субъектов России, три провинции КНР и три аймака Республики Монголия. Хабаровский край располагается в нижнем течении Амура, и сбросы всех этих территорий добавляются к собственным загрязнениям края. В результате, в большинстве его рек качество воды официально оценивается как «грязная» (реки Березовая и Черная – «экстремально грязные», реки </a:t>
            </a:r>
            <a:r>
              <a:rPr lang="ru-RU" sz="1700" dirty="0" err="1" smtClean="0">
                <a:latin typeface="Cambria" pitchFamily="18" charset="0"/>
              </a:rPr>
              <a:t>Подхоренок</a:t>
            </a:r>
            <a:r>
              <a:rPr lang="ru-RU" sz="1700" dirty="0" smtClean="0">
                <a:latin typeface="Cambria" pitchFamily="18" charset="0"/>
              </a:rPr>
              <a:t>, Хор, Амурская протока и </a:t>
            </a:r>
            <a:r>
              <a:rPr lang="ru-RU" sz="1700" dirty="0" err="1" smtClean="0">
                <a:latin typeface="Cambria" pitchFamily="18" charset="0"/>
              </a:rPr>
              <a:t>Тумнин</a:t>
            </a:r>
            <a:r>
              <a:rPr lang="ru-RU" sz="1700" dirty="0" smtClean="0">
                <a:latin typeface="Cambria" pitchFamily="18" charset="0"/>
              </a:rPr>
              <a:t> – «очень загрязненные».  Ежегодно выявляются десятки новых случаев серьёзного загрязнения поверхностных вод. Основные источники загрязнения – золото- и угледобыча, предприятия пищевой промышленности, коммунальное хозяйство, речной флот.</a:t>
            </a:r>
          </a:p>
          <a:p>
            <a:pPr indent="-360000">
              <a:buClr>
                <a:srgbClr val="9900CC"/>
              </a:buClr>
            </a:pPr>
            <a:r>
              <a:rPr lang="ru-RU" sz="1600" dirty="0" smtClean="0"/>
              <a:t> </a:t>
            </a:r>
            <a:endParaRPr lang="ru-RU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07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4" name="Группа 5"/>
          <p:cNvGrpSpPr/>
          <p:nvPr/>
        </p:nvGrpSpPr>
        <p:grpSpPr>
          <a:xfrm>
            <a:off x="8100392" y="0"/>
            <a:ext cx="900000" cy="900000"/>
            <a:chOff x="7072330" y="4786322"/>
            <a:chExt cx="1656184" cy="1728192"/>
          </a:xfrm>
        </p:grpSpPr>
        <p:sp>
          <p:nvSpPr>
            <p:cNvPr id="11" name="Овал 10"/>
            <p:cNvSpPr/>
            <p:nvPr/>
          </p:nvSpPr>
          <p:spPr>
            <a:xfrm>
              <a:off x="7072330" y="4786322"/>
              <a:ext cx="1656184" cy="1728192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13" descr="C:\Users\AndrusenkoAV\Desktop\ПРИРОДА - презентация\environmental-science-natural-environment-brainpop-clip-art-environmental-scienc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5603" y="4956916"/>
              <a:ext cx="1129638" cy="1387004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4088" y="6444624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980728"/>
            <a:ext cx="8712968" cy="543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 algn="just">
              <a:lnSpc>
                <a:spcPts val="1900"/>
              </a:lnSpc>
              <a:buClr>
                <a:srgbClr val="9900CC"/>
              </a:buClr>
              <a:buFont typeface="Arial" pitchFamily="34" charset="0"/>
              <a:buChar char="•"/>
            </a:pPr>
            <a:r>
              <a:rPr lang="ru-RU" sz="1700" dirty="0" smtClean="0">
                <a:latin typeface="Cambria" pitchFamily="18" charset="0"/>
              </a:rPr>
              <a:t>Усилилось загрязнение Амура водами притока </a:t>
            </a:r>
            <a:r>
              <a:rPr lang="ru-RU" sz="1700" dirty="0" err="1" smtClean="0">
                <a:latin typeface="Cambria" pitchFamily="18" charset="0"/>
              </a:rPr>
              <a:t>Сунгари</a:t>
            </a:r>
            <a:r>
              <a:rPr lang="ru-RU" sz="1700" dirty="0" smtClean="0">
                <a:latin typeface="Cambria" pitchFamily="18" charset="0"/>
              </a:rPr>
              <a:t> в связи с хозяйственной деятельностью Китая. В бассейне </a:t>
            </a:r>
            <a:r>
              <a:rPr lang="ru-RU" sz="1700" dirty="0" err="1" smtClean="0">
                <a:latin typeface="Cambria" pitchFamily="18" charset="0"/>
              </a:rPr>
              <a:t>Сунгари</a:t>
            </a:r>
            <a:r>
              <a:rPr lang="ru-RU" sz="1700" dirty="0" smtClean="0">
                <a:latin typeface="Cambria" pitchFamily="18" charset="0"/>
              </a:rPr>
              <a:t> проживает около 70 </a:t>
            </a:r>
            <a:r>
              <a:rPr lang="ru-RU" sz="1700" dirty="0" err="1" smtClean="0">
                <a:latin typeface="Cambria" pitchFamily="18" charset="0"/>
              </a:rPr>
              <a:t>млн</a:t>
            </a:r>
            <a:r>
              <a:rPr lang="ru-RU" sz="1700" dirty="0" smtClean="0">
                <a:latin typeface="Cambria" pitchFamily="18" charset="0"/>
              </a:rPr>
              <a:t> человек (во всей российской части бассейна Амура – немногим более 5 </a:t>
            </a:r>
            <a:r>
              <a:rPr lang="ru-RU" sz="1700" dirty="0" err="1" smtClean="0">
                <a:latin typeface="Cambria" pitchFamily="18" charset="0"/>
              </a:rPr>
              <a:t>млн</a:t>
            </a:r>
            <a:r>
              <a:rPr lang="ru-RU" sz="1700" dirty="0" smtClean="0">
                <a:latin typeface="Cambria" pitchFamily="18" charset="0"/>
              </a:rPr>
              <a:t>).</a:t>
            </a:r>
          </a:p>
          <a:p>
            <a:pPr indent="-360000" algn="just">
              <a:lnSpc>
                <a:spcPts val="1900"/>
              </a:lnSpc>
              <a:buClr>
                <a:srgbClr val="9900CC"/>
              </a:buClr>
              <a:buFont typeface="Arial" pitchFamily="34" charset="0"/>
              <a:buChar char="•"/>
            </a:pPr>
            <a:r>
              <a:rPr lang="ru-RU" sz="1700" dirty="0" smtClean="0">
                <a:latin typeface="Cambria" pitchFamily="18" charset="0"/>
              </a:rPr>
              <a:t>На протяжении последних 30 лет наблюдается снижение водности Нижнего Амура, что сказывается на ухудшении среды обитания рыбы и качестве питьевой воды.</a:t>
            </a:r>
          </a:p>
          <a:p>
            <a:pPr indent="-360000">
              <a:lnSpc>
                <a:spcPts val="19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Плохое качество питьевой воды</a:t>
            </a:r>
          </a:p>
          <a:p>
            <a:pPr>
              <a:lnSpc>
                <a:spcPts val="1900"/>
              </a:lnSpc>
            </a:pPr>
            <a:r>
              <a:rPr lang="ru-RU" sz="1700" dirty="0" smtClean="0">
                <a:latin typeface="Cambria" pitchFamily="18" charset="0"/>
              </a:rPr>
              <a:t>Многие очистные сооружения в Хабаровске и в других населенных пунктах бассейна Амура перегружены и работают в ненормативном режиме, их мощность из-за износа и старения уменьшается.  В районах очистные сооружения отсутствуют вообще.  67%  населения Хабаровского края не имеет доступа к доброкачественной питьевой воде.</a:t>
            </a:r>
          </a:p>
          <a:p>
            <a:pPr indent="360000">
              <a:lnSpc>
                <a:spcPts val="19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Загрязнение почв</a:t>
            </a:r>
          </a:p>
          <a:p>
            <a:pPr algn="just">
              <a:lnSpc>
                <a:spcPts val="1900"/>
              </a:lnSpc>
            </a:pPr>
            <a:r>
              <a:rPr lang="ru-RU" sz="1700" dirty="0" smtClean="0">
                <a:latin typeface="Cambria" pitchFamily="18" charset="0"/>
              </a:rPr>
              <a:t>Состояние почв в городах и поселках края оценивается как неблагополучное. В Хабаровске и Комсомольске-на-Амуре концентрации в почве соединений свинца, цинка и меди превышают ПДК в среднем в 1,3–5,5 раза. Край входит в первую пятерку субъектов Федерации с высоким загрязнением почв гельминтами.</a:t>
            </a:r>
          </a:p>
          <a:p>
            <a:pPr indent="-360000" algn="just">
              <a:lnSpc>
                <a:spcPts val="19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Отходы и свалки</a:t>
            </a:r>
          </a:p>
          <a:p>
            <a:pPr algn="just">
              <a:lnSpc>
                <a:spcPts val="1900"/>
              </a:lnSpc>
            </a:pPr>
            <a:r>
              <a:rPr lang="ru-RU" sz="1700" dirty="0" smtClean="0">
                <a:latin typeface="Cambria" pitchFamily="18" charset="0"/>
              </a:rPr>
              <a:t>Это одна из наиболее острых проблем. Все санкционированные полигоны по захоронению отходов производства и бытовых отходов не соответствуют нормативным требованиям. Из 23 млн тонн отходов перерабатывается лишь 7%, остальные складируются, что приводит к загрязнению  земли и подземных вод.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11304240" y="6669360"/>
            <a:ext cx="10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884368" y="6448980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8100392" y="0"/>
            <a:ext cx="900000" cy="900000"/>
            <a:chOff x="7072330" y="4786322"/>
            <a:chExt cx="1656184" cy="1728192"/>
          </a:xfrm>
        </p:grpSpPr>
        <p:sp>
          <p:nvSpPr>
            <p:cNvPr id="11" name="Овал 10"/>
            <p:cNvSpPr/>
            <p:nvPr/>
          </p:nvSpPr>
          <p:spPr>
            <a:xfrm>
              <a:off x="7072330" y="4786322"/>
              <a:ext cx="1656184" cy="1728192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13" descr="C:\Users\AndrusenkoAV\Desktop\ПРИРОДА - презентация\environmental-science-natural-environment-brainpop-clip-art-environmental-scienc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5603" y="4956916"/>
              <a:ext cx="1129638" cy="1387004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6660232" y="6448980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6376" y="6444624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764704"/>
            <a:ext cx="8784976" cy="560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>
              <a:lnSpc>
                <a:spcPts val="19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Незаконная и </a:t>
            </a:r>
            <a:r>
              <a:rPr lang="ru-RU" sz="1700" b="1" dirty="0" err="1" smtClean="0">
                <a:solidFill>
                  <a:srgbClr val="990033"/>
                </a:solidFill>
                <a:latin typeface="Cambria" pitchFamily="18" charset="0"/>
              </a:rPr>
              <a:t>низкотехнологичная</a:t>
            </a: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 вырубка леса</a:t>
            </a:r>
          </a:p>
          <a:p>
            <a:pPr indent="-360000" algn="just">
              <a:lnSpc>
                <a:spcPts val="1900"/>
              </a:lnSpc>
              <a:buClr>
                <a:srgbClr val="9900CC"/>
              </a:buClr>
              <a:buFont typeface="Arial" pitchFamily="34" charset="0"/>
              <a:buChar char="•"/>
            </a:pPr>
            <a:r>
              <a:rPr lang="ru-RU" sz="1700" dirty="0" smtClean="0">
                <a:latin typeface="Cambria" pitchFamily="18" charset="0"/>
              </a:rPr>
              <a:t>По данным Тихоокеанского центра окружающей среды и ресурсов (PERC), объём нелегальных рубок в крае вдвое превосходит объем вырубаемых ежегодно легально Территория от отрогов хребта Сихотэ-Алинь до реки </a:t>
            </a:r>
            <a:r>
              <a:rPr lang="ru-RU" sz="1700" dirty="0" err="1" smtClean="0">
                <a:latin typeface="Cambria" pitchFamily="18" charset="0"/>
              </a:rPr>
              <a:t>Амгунь</a:t>
            </a:r>
            <a:r>
              <a:rPr lang="ru-RU" sz="1700" dirty="0" smtClean="0">
                <a:latin typeface="Cambria" pitchFamily="18" charset="0"/>
              </a:rPr>
              <a:t> ныне зона экологического бедствия. Здесь вырублено и выжжено пожарами около 90 % лесов. Есть места площадью до 10 кв. км, где нет ни одного дерева. </a:t>
            </a:r>
          </a:p>
          <a:p>
            <a:pPr indent="-360000" algn="just">
              <a:lnSpc>
                <a:spcPts val="1900"/>
              </a:lnSpc>
              <a:buClr>
                <a:srgbClr val="9900CC"/>
              </a:buClr>
              <a:buFont typeface="Arial" pitchFamily="34" charset="0"/>
              <a:buChar char="•"/>
            </a:pPr>
            <a:r>
              <a:rPr lang="ru-RU" sz="1700" dirty="0" smtClean="0">
                <a:latin typeface="Cambria" pitchFamily="18" charset="0"/>
              </a:rPr>
              <a:t>Сплошные рубки остаются преобладающим способом главного пользования в крае. Они иссушают почву, ведут к разрушительным паводкам в сезон дождей, создают бреши в пологе леса, что ведёт к эрозии каменистых дальневосточных почв, заилению водотоков. Всё это способствует деградации экосистем, теряющих способность  к восстановлению.</a:t>
            </a:r>
          </a:p>
          <a:p>
            <a:pPr indent="360000">
              <a:lnSpc>
                <a:spcPts val="19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Снижение биоразнообразия флоры и фауны</a:t>
            </a:r>
          </a:p>
          <a:p>
            <a:pPr indent="-360000" algn="just">
              <a:lnSpc>
                <a:spcPts val="1900"/>
              </a:lnSpc>
              <a:buClr>
                <a:srgbClr val="9900CC"/>
              </a:buClr>
              <a:buFont typeface="Arial" pitchFamily="34" charset="0"/>
              <a:buChar char="•"/>
            </a:pPr>
            <a:r>
              <a:rPr lang="ru-RU" sz="1700" dirty="0" smtClean="0">
                <a:latin typeface="Cambria" pitchFamily="18" charset="0"/>
              </a:rPr>
              <a:t>С каждым годом лесные богатства края (папоротник, ягоды, грибы, лекарственные растения) скудеют из-за массового нелегального сбора дикоросов.</a:t>
            </a:r>
          </a:p>
          <a:p>
            <a:pPr indent="-360000" algn="just">
              <a:lnSpc>
                <a:spcPts val="1900"/>
              </a:lnSpc>
              <a:buClr>
                <a:srgbClr val="9900CC"/>
              </a:buClr>
              <a:buFont typeface="Arial" pitchFamily="34" charset="0"/>
              <a:buChar char="•"/>
            </a:pPr>
            <a:r>
              <a:rPr lang="ru-RU" sz="1700" dirty="0" smtClean="0">
                <a:latin typeface="Cambria" pitchFamily="18" charset="0"/>
              </a:rPr>
              <a:t>Ежегодно наблюдаются сотни случаев браконьерства, в результате которого снижается численность животных и птиц, в том числе редких и </a:t>
            </a:r>
            <a:r>
              <a:rPr lang="ru-RU" sz="1700" dirty="0" err="1" smtClean="0">
                <a:latin typeface="Cambria" pitchFamily="18" charset="0"/>
              </a:rPr>
              <a:t>краснокнижных</a:t>
            </a:r>
            <a:r>
              <a:rPr lang="ru-RU" sz="1700" dirty="0" smtClean="0">
                <a:latin typeface="Cambria" pitchFamily="18" charset="0"/>
              </a:rPr>
              <a:t>.</a:t>
            </a:r>
          </a:p>
          <a:p>
            <a:pPr indent="-360000" algn="just">
              <a:lnSpc>
                <a:spcPts val="1900"/>
              </a:lnSpc>
              <a:buClr>
                <a:srgbClr val="9900CC"/>
              </a:buClr>
              <a:buFont typeface="Arial" pitchFamily="34" charset="0"/>
              <a:buChar char="•"/>
            </a:pPr>
            <a:r>
              <a:rPr lang="ru-RU" sz="1700" dirty="0" smtClean="0">
                <a:latin typeface="Cambria" pitchFamily="18" charset="0"/>
              </a:rPr>
              <a:t>Катастрофические размеры принял браконьерский рыбный промысел, в том числе ценных пород рыб. Это относится и к промыслу морских биоресурсов.</a:t>
            </a:r>
          </a:p>
          <a:p>
            <a:pPr indent="432000" algn="just">
              <a:lnSpc>
                <a:spcPts val="1900"/>
              </a:lnSpc>
              <a:spcBef>
                <a:spcPts val="600"/>
              </a:spcBef>
              <a:buClr>
                <a:srgbClr val="FF0000"/>
              </a:buClr>
            </a:pPr>
            <a:r>
              <a:rPr lang="ru-RU" sz="1700" dirty="0" smtClean="0">
                <a:latin typeface="Cambria" pitchFamily="18" charset="0"/>
              </a:rPr>
              <a:t>     Общая экологическая обстановка негативно сказывается на </a:t>
            </a:r>
            <a:r>
              <a:rPr lang="ru-RU" sz="1700" b="1" dirty="0" smtClean="0">
                <a:solidFill>
                  <a:srgbClr val="990033"/>
                </a:solidFill>
                <a:latin typeface="Cambria" pitchFamily="18" charset="0"/>
              </a:rPr>
              <a:t>здоровье населения</a:t>
            </a:r>
            <a:r>
              <a:rPr lang="ru-RU" sz="1700" dirty="0" smtClean="0">
                <a:latin typeface="Cambria" pitchFamily="18" charset="0"/>
              </a:rPr>
              <a:t> края. Недооценивается влияние экологических проблем на будущее коренных народов, для которых утрата традиционных биоресурсов является вопросом выживания.</a:t>
            </a: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11304240" y="6669360"/>
            <a:ext cx="10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Нашивка 4"/>
          <p:cNvSpPr/>
          <p:nvPr/>
        </p:nvSpPr>
        <p:spPr>
          <a:xfrm>
            <a:off x="323528" y="5313632"/>
            <a:ext cx="396000" cy="18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19256" cy="504056"/>
          </a:xfrm>
        </p:spPr>
        <p:txBody>
          <a:bodyPr>
            <a:noAutofit/>
          </a:bodyPr>
          <a:lstStyle/>
          <a:p>
            <a:pPr marL="0" indent="-432000">
              <a:spcBef>
                <a:spcPts val="0"/>
              </a:spcBef>
              <a:spcAft>
                <a:spcPts val="1200"/>
              </a:spcAft>
            </a:pPr>
            <a:r>
              <a:rPr lang="ru-RU" sz="2600" b="1" dirty="0" smtClean="0">
                <a:latin typeface="Cambria" panose="02040503050406030204" pitchFamily="18" charset="0"/>
              </a:rPr>
              <a:t>Особо охраняемые природные территории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4" name="Группа 5"/>
          <p:cNvGrpSpPr/>
          <p:nvPr/>
        </p:nvGrpSpPr>
        <p:grpSpPr>
          <a:xfrm>
            <a:off x="8172400" y="83400"/>
            <a:ext cx="900000" cy="900000"/>
            <a:chOff x="7072330" y="4786322"/>
            <a:chExt cx="1656184" cy="1728192"/>
          </a:xfrm>
        </p:grpSpPr>
        <p:sp>
          <p:nvSpPr>
            <p:cNvPr id="11" name="Овал 10"/>
            <p:cNvSpPr/>
            <p:nvPr/>
          </p:nvSpPr>
          <p:spPr>
            <a:xfrm>
              <a:off x="7072330" y="4786322"/>
              <a:ext cx="1656184" cy="1728192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13" descr="C:\Users\AndrusenkoAV\Desktop\ПРИРОДА - презентация\environmental-science-natural-environment-brainpop-clip-art-environmental-scienc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5603" y="4956916"/>
              <a:ext cx="1129638" cy="1387004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7740352" y="6381328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484784"/>
            <a:ext cx="87498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700" dirty="0" smtClean="0">
                <a:latin typeface="Cambria" pitchFamily="18" charset="0"/>
              </a:rPr>
              <a:t>В Хабаровском крае имеются </a:t>
            </a:r>
            <a:r>
              <a:rPr lang="ru-RU" sz="1700" b="1" dirty="0" smtClean="0">
                <a:solidFill>
                  <a:srgbClr val="0000FF"/>
                </a:solidFill>
                <a:latin typeface="Cambria" pitchFamily="18" charset="0"/>
              </a:rPr>
              <a:t>все</a:t>
            </a:r>
            <a:r>
              <a:rPr lang="ru-RU" sz="1700" dirty="0" smtClean="0">
                <a:latin typeface="Cambria" pitchFamily="18" charset="0"/>
              </a:rPr>
              <a:t> основные категории особо охраняемых природных территорий (ООПТ),  которые составляют почти 9% его территории, в том числе: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b="1" dirty="0" smtClean="0">
                <a:solidFill>
                  <a:srgbClr val="FF0000"/>
                </a:solidFill>
                <a:latin typeface="Cambria" pitchFamily="18" charset="0"/>
              </a:rPr>
              <a:t>федерального значения: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6 государственных природных заповедников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2 национальных парка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5 государственных природных заказников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b="1" dirty="0" smtClean="0">
                <a:solidFill>
                  <a:srgbClr val="FF0000"/>
                </a:solidFill>
                <a:latin typeface="Cambria" pitchFamily="18" charset="0"/>
              </a:rPr>
              <a:t>краевого значения: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27 природных заказников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8 экологических коридоров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1 водно-болотное угодье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61 памятник природы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3 природных парка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1 дендрологический парк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b="1" dirty="0" smtClean="0">
                <a:solidFill>
                  <a:srgbClr val="FF0000"/>
                </a:solidFill>
                <a:latin typeface="Cambria" pitchFamily="18" charset="0"/>
              </a:rPr>
              <a:t>местного значения:</a:t>
            </a:r>
          </a:p>
          <a:p>
            <a:pPr algn="just">
              <a:spcAft>
                <a:spcPts val="1200"/>
              </a:spcAft>
            </a:pPr>
            <a:r>
              <a:rPr lang="ru-RU" sz="1700" dirty="0" smtClean="0">
                <a:latin typeface="Cambria" pitchFamily="18" charset="0"/>
              </a:rPr>
              <a:t>50 объектов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Подробная информация о них размещена на сайте Министерства природных ресурсов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Хабаровского края: </a:t>
            </a:r>
            <a:r>
              <a:rPr lang="en-US" sz="1700" dirty="0" smtClean="0">
                <a:latin typeface="Cambria" pitchFamily="18" charset="0"/>
                <a:hlinkClick r:id="rId5"/>
              </a:rPr>
              <a:t>https://mpr.khabkrai.ru</a:t>
            </a:r>
            <a:endParaRPr lang="ru-RU" sz="17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4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19256" cy="504056"/>
          </a:xfrm>
        </p:spPr>
        <p:txBody>
          <a:bodyPr>
            <a:noAutofit/>
          </a:bodyPr>
          <a:lstStyle/>
          <a:p>
            <a:pPr marL="0" indent="-432000">
              <a:spcBef>
                <a:spcPts val="0"/>
              </a:spcBef>
              <a:spcAft>
                <a:spcPts val="1200"/>
              </a:spcAft>
            </a:pPr>
            <a:r>
              <a:rPr lang="ru-RU" sz="2600" b="1" dirty="0" smtClean="0">
                <a:latin typeface="Cambria" panose="02040503050406030204" pitchFamily="18" charset="0"/>
              </a:rPr>
              <a:t>«Красная книга Хабаровского края»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8093639" y="10958"/>
            <a:ext cx="900000" cy="900000"/>
            <a:chOff x="7072330" y="4786322"/>
            <a:chExt cx="1656184" cy="1728192"/>
          </a:xfrm>
        </p:grpSpPr>
        <p:sp>
          <p:nvSpPr>
            <p:cNvPr id="11" name="Овал 10"/>
            <p:cNvSpPr/>
            <p:nvPr/>
          </p:nvSpPr>
          <p:spPr>
            <a:xfrm>
              <a:off x="7072330" y="4786322"/>
              <a:ext cx="1656184" cy="1728192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13" descr="C:\Users\AndrusenkoAV\Desktop\ПРИРОДА - презентация\environmental-science-natural-environment-brainpop-clip-art-environmental-scienc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5603" y="4956916"/>
              <a:ext cx="1129638" cy="1387004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7740352" y="6304964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14494" y="1340768"/>
            <a:ext cx="680560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Красная </a:t>
            </a:r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</a:rPr>
              <a:t>книга Хабаровского края </a:t>
            </a:r>
            <a:r>
              <a:rPr lang="ru-RU" sz="1700" dirty="0">
                <a:latin typeface="Cambria" panose="02040503050406030204" pitchFamily="18" charset="0"/>
              </a:rPr>
              <a:t>(3-е издание) </a:t>
            </a:r>
            <a:r>
              <a:rPr lang="ru-RU" sz="1700" dirty="0" smtClean="0">
                <a:latin typeface="Cambria" panose="02040503050406030204" pitchFamily="18" charset="0"/>
              </a:rPr>
              <a:t>– аннотированный </a:t>
            </a:r>
            <a:r>
              <a:rPr lang="ru-RU" sz="1700" dirty="0">
                <a:latin typeface="Cambria" panose="02040503050406030204" pitchFamily="18" charset="0"/>
              </a:rPr>
              <a:t>список редких и находящихся под угрозой исчезновения животных, растений и грибов края. </a:t>
            </a:r>
            <a:r>
              <a:rPr lang="ru-RU" sz="1700" dirty="0" smtClean="0">
                <a:latin typeface="Cambria" panose="02040503050406030204" pitchFamily="18" charset="0"/>
              </a:rPr>
              <a:t>Она </a:t>
            </a:r>
            <a:r>
              <a:rPr lang="ru-RU" sz="1700" dirty="0">
                <a:latin typeface="Cambria" panose="02040503050406030204" pitchFamily="18" charset="0"/>
              </a:rPr>
              <a:t>была подготовлена специалистами Министерства природных ресурсов Хабаровского края и учёными Института водных и экологических проблем ДВО </a:t>
            </a:r>
            <a:r>
              <a:rPr lang="ru-RU" sz="1700" dirty="0" smtClean="0">
                <a:latin typeface="Cambria" panose="02040503050406030204" pitchFamily="18" charset="0"/>
              </a:rPr>
              <a:t>РАН и является  </a:t>
            </a:r>
            <a:r>
              <a:rPr lang="ru-RU" sz="1700" dirty="0">
                <a:latin typeface="Cambria" panose="02040503050406030204" pitchFamily="18" charset="0"/>
              </a:rPr>
              <a:t>основным документом, в котором обобщены материалы о современном состоянии </a:t>
            </a:r>
            <a:r>
              <a:rPr lang="ru-RU" sz="1700" dirty="0" smtClean="0">
                <a:latin typeface="Cambria" panose="02040503050406030204" pitchFamily="18" charset="0"/>
              </a:rPr>
              <a:t>растений </a:t>
            </a:r>
            <a:r>
              <a:rPr lang="ru-RU" sz="1700" dirty="0">
                <a:latin typeface="Cambria" panose="02040503050406030204" pitchFamily="18" charset="0"/>
              </a:rPr>
              <a:t>и животных, </a:t>
            </a:r>
            <a:r>
              <a:rPr lang="ru-RU" sz="1700" dirty="0" smtClean="0">
                <a:latin typeface="Cambria" panose="02040503050406030204" pitchFamily="18" charset="0"/>
              </a:rPr>
              <a:t>нуждающихся в защите.</a:t>
            </a:r>
            <a:endParaRPr lang="ru-RU" sz="1700" dirty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66" t="8562" r="11800"/>
          <a:stretch/>
        </p:blipFill>
        <p:spPr bwMode="auto">
          <a:xfrm>
            <a:off x="179512" y="1340768"/>
            <a:ext cx="1608082" cy="2106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356" y="3501008"/>
            <a:ext cx="8750458" cy="273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 algn="just">
              <a:lnSpc>
                <a:spcPts val="2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Первое издание Красной книги Хабаровского края состоялось в 1999 году, второе – в 2000 году в связи с необходимостью внесения изменений и дополнений. Издание включало описание 149 видов растений и 123 видов животных. </a:t>
            </a:r>
          </a:p>
          <a:p>
            <a:pPr indent="-360000" algn="just">
              <a:lnSpc>
                <a:spcPts val="2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</a:rPr>
              <a:t>Третье </a:t>
            </a:r>
            <a:r>
              <a:rPr lang="ru-RU" sz="1700" dirty="0">
                <a:latin typeface="Cambria" panose="02040503050406030204" pitchFamily="18" charset="0"/>
              </a:rPr>
              <a:t>издание Красной книги Хабаровского края выпущено в 2008 году. Её список включает 159 видов животных, 294 видов растений и 16 видов грибов. Для каждого вида приведены иллюстрации, карта распространения, определены статус и категория редкости, даны краткое </a:t>
            </a:r>
            <a:r>
              <a:rPr lang="ru-RU" sz="1700" dirty="0" smtClean="0">
                <a:latin typeface="Cambria" panose="02040503050406030204" pitchFamily="18" charset="0"/>
              </a:rPr>
              <a:t>описание и сведения о численности.</a:t>
            </a:r>
          </a:p>
          <a:p>
            <a:pPr indent="-360000" algn="just">
              <a:lnSpc>
                <a:spcPts val="2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В настоящее время на сайте Министерства природных ресурсов Хабаровского края размещена Красная книга в редакции 2019 года.</a:t>
            </a:r>
          </a:p>
          <a:p>
            <a:pPr algn="just">
              <a:lnSpc>
                <a:spcPts val="2000"/>
              </a:lnSpc>
              <a:buClr>
                <a:srgbClr val="FF0000"/>
              </a:buClr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Режим доступа: </a:t>
            </a:r>
            <a:r>
              <a:rPr lang="en-US" sz="1700" dirty="0">
                <a:solidFill>
                  <a:prstClr val="black"/>
                </a:solidFill>
                <a:latin typeface="Cambria" panose="02040503050406030204" pitchFamily="18" charset="0"/>
                <a:hlinkClick r:id="rId6"/>
              </a:rPr>
              <a:t>https://</a:t>
            </a:r>
            <a:r>
              <a:rPr lang="en-US" sz="1700" dirty="0" smtClean="0">
                <a:solidFill>
                  <a:prstClr val="black"/>
                </a:solidFill>
                <a:latin typeface="Cambria" panose="02040503050406030204" pitchFamily="18" charset="0"/>
                <a:hlinkClick r:id="rId6"/>
              </a:rPr>
              <a:t>mpr.khabkrai.ru/Deyatelnost/Ekologiya/90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9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889" y="0"/>
            <a:ext cx="9143999" cy="900000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/>
        </p:nvGrpSpPr>
        <p:grpSpPr>
          <a:xfrm>
            <a:off x="8237694" y="102668"/>
            <a:ext cx="792000" cy="792000"/>
            <a:chOff x="6851461" y="4651618"/>
            <a:chExt cx="1656184" cy="1728192"/>
          </a:xfrm>
          <a:solidFill>
            <a:srgbClr val="FF9966"/>
          </a:solidFill>
        </p:grpSpPr>
        <p:sp>
          <p:nvSpPr>
            <p:cNvPr id="7" name="Овал 6"/>
            <p:cNvSpPr/>
            <p:nvPr/>
          </p:nvSpPr>
          <p:spPr>
            <a:xfrm>
              <a:off x="6851461" y="4651618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8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5244" y="4859024"/>
              <a:ext cx="801651" cy="1382554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179512" y="836712"/>
            <a:ext cx="8784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Cambria" panose="02040503050406030204" pitchFamily="18" charset="0"/>
              </a:rPr>
              <a:t>Географическое положение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484784"/>
            <a:ext cx="74168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Хабаровский край расположен на самом большом материке мира  Евразия, в умеренных широтах Северного полушария. </a:t>
            </a:r>
          </a:p>
          <a:p>
            <a:pPr indent="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Является субъектом </a:t>
            </a:r>
            <a:r>
              <a:rPr lang="ru-RU" sz="1700" dirty="0">
                <a:latin typeface="Cambria" panose="02040503050406030204" pitchFamily="18" charset="0"/>
              </a:rPr>
              <a:t>Российской </a:t>
            </a:r>
            <a:r>
              <a:rPr lang="ru-RU" sz="1700" dirty="0" smtClean="0">
                <a:latin typeface="Cambria" panose="02040503050406030204" pitchFamily="18" charset="0"/>
              </a:rPr>
              <a:t>Федерации, входит в состав Дальневосточного федерального округа. </a:t>
            </a:r>
            <a:endParaRPr lang="ru-RU" dirty="0" smtClean="0">
              <a:latin typeface="Bookman Old Style" panose="02050604050505020204" pitchFamily="18" charset="0"/>
            </a:endParaRPr>
          </a:p>
        </p:txBody>
      </p:sp>
      <p:pic>
        <p:nvPicPr>
          <p:cNvPr id="11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45" t="6501" r="6512" b="-1261"/>
          <a:stretch/>
        </p:blipFill>
        <p:spPr>
          <a:xfrm>
            <a:off x="4860032" y="1412776"/>
            <a:ext cx="4283968" cy="4176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107504" y="2564904"/>
            <a:ext cx="453650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>
                <a:latin typeface="Cambria" panose="02040503050406030204" pitchFamily="18" charset="0"/>
              </a:rPr>
              <a:t>С востока территория края омывается морями Тихого океана – Охотским и Японским. В состав края также входят </a:t>
            </a:r>
            <a:r>
              <a:rPr lang="ru-RU" sz="1700" dirty="0" err="1">
                <a:latin typeface="Cambria" panose="02040503050406030204" pitchFamily="18" charset="0"/>
              </a:rPr>
              <a:t>Шантарский</a:t>
            </a:r>
            <a:r>
              <a:rPr lang="ru-RU" sz="1700" dirty="0">
                <a:latin typeface="Cambria" panose="02040503050406030204" pitchFamily="18" charset="0"/>
              </a:rPr>
              <a:t> архипелаг, одинокий остров </a:t>
            </a:r>
            <a:r>
              <a:rPr lang="ru-RU" sz="1700" dirty="0" smtClean="0">
                <a:latin typeface="Cambria" panose="02040503050406030204" pitchFamily="18" charset="0"/>
              </a:rPr>
              <a:t>Ионы, расположенный в 237 км от суши, </a:t>
            </a:r>
            <a:r>
              <a:rPr lang="ru-RU" sz="1700" dirty="0">
                <a:latin typeface="Cambria" panose="02040503050406030204" pitchFamily="18" charset="0"/>
              </a:rPr>
              <a:t>и небольшие острова вблизи берега и в лимане р. Амур.</a:t>
            </a:r>
          </a:p>
          <a:p>
            <a:pPr indent="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>
                <a:latin typeface="Cambria" panose="02040503050406030204" pitchFamily="18" charset="0"/>
              </a:rPr>
              <a:t>Особенностью географического положения края является его значительная протяжённость с севера на </a:t>
            </a:r>
            <a:r>
              <a:rPr lang="ru-RU" sz="1700" dirty="0" smtClean="0">
                <a:latin typeface="Cambria" panose="02040503050406030204" pitchFamily="18" charset="0"/>
              </a:rPr>
              <a:t>юг и свободный выход в Тихий океан.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5445224"/>
            <a:ext cx="756084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320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Дата образования края: 20 октября 1938 года.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1700" dirty="0" smtClean="0">
                <a:latin typeface="Cambria" panose="02040503050406030204" pitchFamily="18" charset="0"/>
              </a:rPr>
              <a:t>Административный центр – г. Хабаровск.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1700" dirty="0" smtClean="0">
                <a:latin typeface="Cambria" panose="02040503050406030204" pitchFamily="18" charset="0"/>
              </a:rPr>
              <a:t>Население (на 01.01.2020) – 1 315 643 чел.</a:t>
            </a:r>
            <a:endParaRPr lang="ru-RU" sz="17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2360" y="6376972"/>
            <a:ext cx="1080120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125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19256" cy="504056"/>
          </a:xfrm>
        </p:spPr>
        <p:txBody>
          <a:bodyPr>
            <a:noAutofit/>
          </a:bodyPr>
          <a:lstStyle/>
          <a:p>
            <a:pPr marL="0" indent="-432000">
              <a:spcBef>
                <a:spcPts val="0"/>
              </a:spcBef>
              <a:spcAft>
                <a:spcPts val="1200"/>
              </a:spcAft>
            </a:pPr>
            <a:r>
              <a:rPr lang="ru-RU" sz="2600" b="1" dirty="0" smtClean="0">
                <a:latin typeface="Cambria" panose="02040503050406030204" pitchFamily="18" charset="0"/>
              </a:rPr>
              <a:t>Институт водных и экологических проблем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4" name="Группа 5"/>
          <p:cNvGrpSpPr/>
          <p:nvPr/>
        </p:nvGrpSpPr>
        <p:grpSpPr>
          <a:xfrm>
            <a:off x="8172400" y="188640"/>
            <a:ext cx="900000" cy="900000"/>
            <a:chOff x="7072330" y="4786322"/>
            <a:chExt cx="1656184" cy="1728192"/>
          </a:xfrm>
        </p:grpSpPr>
        <p:sp>
          <p:nvSpPr>
            <p:cNvPr id="11" name="Овал 10"/>
            <p:cNvSpPr/>
            <p:nvPr/>
          </p:nvSpPr>
          <p:spPr>
            <a:xfrm>
              <a:off x="7072330" y="4786322"/>
              <a:ext cx="1656184" cy="1728192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2" name="Picture 13" descr="C:\Users\AndrusenkoAV\Desktop\ПРИРОДА - презентация\environmental-science-natural-environment-brainpop-clip-art-environmental-scienc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5603" y="4956916"/>
              <a:ext cx="1129638" cy="1387004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7812360" y="6309320"/>
            <a:ext cx="1080120" cy="2923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461839"/>
            <a:ext cx="864096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buClr>
                <a:srgbClr val="990033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Институт </a:t>
            </a:r>
            <a:r>
              <a:rPr lang="ru-RU" sz="1700" dirty="0">
                <a:latin typeface="Cambria" pitchFamily="18" charset="0"/>
              </a:rPr>
              <a:t>водных и экологических проблем (ИВЭП ДВО РАН) </a:t>
            </a:r>
            <a:r>
              <a:rPr lang="ru-RU" sz="1700" dirty="0" smtClean="0">
                <a:latin typeface="Cambria" pitchFamily="18" charset="0"/>
              </a:rPr>
              <a:t>– один из </a:t>
            </a:r>
            <a:r>
              <a:rPr lang="ru-RU" sz="1700" dirty="0">
                <a:latin typeface="Cambria" pitchFamily="18" charset="0"/>
              </a:rPr>
              <a:t>старейших в Дальневосточном отделении Российской академии </a:t>
            </a:r>
            <a:r>
              <a:rPr lang="ru-RU" sz="1700" dirty="0" smtClean="0">
                <a:latin typeface="Cambria" pitchFamily="18" charset="0"/>
              </a:rPr>
              <a:t>наук (основан в 1968 году).</a:t>
            </a:r>
          </a:p>
          <a:p>
            <a:pPr indent="-360000" algn="just">
              <a:buClr>
                <a:srgbClr val="990033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itchFamily="18" charset="0"/>
              </a:rPr>
              <a:t>Основная </a:t>
            </a:r>
            <a:r>
              <a:rPr lang="ru-RU" sz="1700" dirty="0">
                <a:latin typeface="Cambria" pitchFamily="18" charset="0"/>
              </a:rPr>
              <a:t>цель научной деятельности Института заключается в проведении фундаментальных и прикладных научных исследований в области экологии, охраны окружающей среды и природопользования.</a:t>
            </a:r>
          </a:p>
          <a:p>
            <a:pPr>
              <a:spcBef>
                <a:spcPts val="600"/>
              </a:spcBef>
            </a:pPr>
            <a:r>
              <a:rPr lang="ru-RU" sz="1700" dirty="0" smtClean="0">
                <a:latin typeface="Cambria" pitchFamily="18" charset="0"/>
              </a:rPr>
              <a:t>В состав института входят: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 лаборатория гидрологии и гидрогеологии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 лаборатория </a:t>
            </a:r>
            <a:r>
              <a:rPr lang="ru-RU" sz="1700" dirty="0" err="1" smtClean="0">
                <a:latin typeface="Cambria" pitchFamily="18" charset="0"/>
              </a:rPr>
              <a:t>гидроэкологии</a:t>
            </a:r>
            <a:r>
              <a:rPr lang="ru-RU" sz="1700" dirty="0" smtClean="0">
                <a:latin typeface="Cambria" pitchFamily="18" charset="0"/>
              </a:rPr>
              <a:t> и биогеохимии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 лаборатория экологии растительности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 лаборатория экологии животных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 лаборатория экологии почв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 лаборатория оптимизации регионального природопользования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 лаборатория ресурсов болот и леса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 лаборатория экологической биотехнологии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Cambria" pitchFamily="18" charset="0"/>
              </a:rPr>
              <a:t> Межрегиональный центр экологического мониторинга гидроузлов.</a:t>
            </a:r>
          </a:p>
          <a:p>
            <a:pPr>
              <a:buFontTx/>
              <a:buChar char="-"/>
            </a:pPr>
            <a:endParaRPr lang="ru-RU" sz="1700" dirty="0" smtClean="0">
              <a:latin typeface="Cambria" pitchFamily="18" charset="0"/>
            </a:endParaRPr>
          </a:p>
          <a:p>
            <a:pPr marL="1980000"/>
            <a:r>
              <a:rPr lang="ru-RU" sz="1700" dirty="0" smtClean="0">
                <a:latin typeface="Cambria" pitchFamily="18" charset="0"/>
              </a:rPr>
              <a:t>Адрес: г. Хабаровск, ул. </a:t>
            </a:r>
            <a:r>
              <a:rPr lang="ru-RU" sz="1700" dirty="0" err="1" smtClean="0">
                <a:latin typeface="Cambria" pitchFamily="18" charset="0"/>
              </a:rPr>
              <a:t>Дикопольцева</a:t>
            </a:r>
            <a:r>
              <a:rPr lang="ru-RU" sz="1700" dirty="0" smtClean="0">
                <a:latin typeface="Cambria" pitchFamily="18" charset="0"/>
              </a:rPr>
              <a:t>, д. 56.</a:t>
            </a:r>
          </a:p>
          <a:p>
            <a:pPr marL="1980000"/>
            <a:r>
              <a:rPr lang="ru-RU" sz="1700" dirty="0" smtClean="0">
                <a:latin typeface="Cambria" pitchFamily="18" charset="0"/>
              </a:rPr>
              <a:t>Официальный сайт: </a:t>
            </a:r>
            <a:r>
              <a:rPr lang="en-US" sz="1700" dirty="0" smtClean="0">
                <a:latin typeface="Cambria" pitchFamily="18" charset="0"/>
                <a:hlinkClick r:id="rId5"/>
              </a:rPr>
              <a:t>http://ivep.as.khb.ru</a:t>
            </a:r>
            <a:endParaRPr lang="ru-RU" sz="1700" dirty="0" smtClean="0">
              <a:latin typeface="Cambria" pitchFamily="18" charset="0"/>
            </a:endParaRPr>
          </a:p>
          <a:p>
            <a:pPr marL="2340000"/>
            <a:endParaRPr lang="ru-RU" sz="1700" dirty="0">
              <a:latin typeface="Cambr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5B8D2"/>
              </a:clrFrom>
              <a:clrTo>
                <a:srgbClr val="C5B8D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4" y="5517232"/>
            <a:ext cx="1621125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12" y="2810524"/>
            <a:ext cx="1950720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969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435280" cy="30243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5013176"/>
            <a:ext cx="5832648" cy="648072"/>
          </a:xfrm>
        </p:spPr>
        <p:txBody>
          <a:bodyPr>
            <a:normAutofit/>
          </a:bodyPr>
          <a:lstStyle/>
          <a:p>
            <a:pPr indent="-432000" algn="just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hlinkClick r:id="rId2" action="ppaction://hlinksldjump"/>
              </a:rPr>
              <a:t>Мозаичное панно «Поэма о Приамурье»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6263422"/>
            <a:ext cx="1620000" cy="307777"/>
          </a:xfrm>
          <a:prstGeom prst="rect">
            <a:avLst/>
          </a:prstGeom>
          <a:solidFill>
            <a:srgbClr val="D557C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hlinkClick r:id="rId3" action="ppaction://hlinksldjump"/>
              </a:rPr>
              <a:t>наверх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05273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ПРИРОДА В ИСКУССТВЕ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pic>
        <p:nvPicPr>
          <p:cNvPr id="15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5" name="Группа 9"/>
          <p:cNvGrpSpPr/>
          <p:nvPr/>
        </p:nvGrpSpPr>
        <p:grpSpPr>
          <a:xfrm>
            <a:off x="7308304" y="4437112"/>
            <a:ext cx="1620000" cy="162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2" name="Овал 11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3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0" name="Прямоугольник 9"/>
          <p:cNvSpPr/>
          <p:nvPr/>
        </p:nvSpPr>
        <p:spPr>
          <a:xfrm>
            <a:off x="755576" y="1916832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dirty="0" smtClean="0"/>
              <a:t>В</a:t>
            </a:r>
            <a:r>
              <a:rPr lang="ru-RU" dirty="0" smtClean="0">
                <a:latin typeface="Cambria" pitchFamily="18" charset="0"/>
              </a:rPr>
              <a:t> Хабаровском Дворце приёмов, воздвигнутом в 1979 году в связи с XIV Тихоокеанским научным конгрессом, в обширном светлом мраморном вестибюле помещена огромная (площадью 12 кв. м) живописная мозаичная картина </a:t>
            </a:r>
            <a:r>
              <a:rPr lang="ru-RU" b="1" dirty="0" smtClean="0">
                <a:solidFill>
                  <a:srgbClr val="9900CC"/>
                </a:solidFill>
                <a:latin typeface="Cambria" pitchFamily="18" charset="0"/>
              </a:rPr>
              <a:t>«Поэма о Приамурье»</a:t>
            </a:r>
            <a:r>
              <a:rPr lang="ru-RU" dirty="0" smtClean="0">
                <a:latin typeface="Cambria" pitchFamily="18" charset="0"/>
              </a:rPr>
              <a:t> из 40 видов минералов и горных пород.</a:t>
            </a:r>
          </a:p>
          <a:p>
            <a:pPr indent="360000" algn="just"/>
            <a:r>
              <a:rPr lang="ru-RU" dirty="0" smtClean="0">
                <a:latin typeface="Cambria" pitchFamily="18" charset="0"/>
              </a:rPr>
              <a:t>Это прекрасное произведение мозаичного монументального искусства, прославляющее величие и красоту природы Дальнего Востока, создано заслуженным художником России </a:t>
            </a:r>
            <a:r>
              <a:rPr lang="ru-RU" dirty="0" smtClean="0">
                <a:latin typeface="Cambria" pitchFamily="18" charset="0"/>
                <a:hlinkClick r:id="rId7" action="ppaction://hlinksldjump"/>
              </a:rPr>
              <a:t>Геннадием Дмитриевичем </a:t>
            </a:r>
            <a:r>
              <a:rPr lang="ru-RU" dirty="0" err="1" smtClean="0">
                <a:latin typeface="Cambria" pitchFamily="18" charset="0"/>
                <a:hlinkClick r:id="rId7" action="ppaction://hlinksldjump"/>
              </a:rPr>
              <a:t>Павлишиным</a:t>
            </a:r>
            <a:r>
              <a:rPr lang="ru-RU" dirty="0" smtClean="0">
                <a:latin typeface="Cambria" pitchFamily="18" charset="0"/>
                <a:hlinkClick r:id="rId7" action="ppaction://hlinksldjump"/>
              </a:rPr>
              <a:t>.</a:t>
            </a:r>
            <a:endParaRPr lang="ru-RU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8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-27384"/>
            <a:ext cx="6408712" cy="764704"/>
          </a:xfrm>
        </p:spPr>
        <p:txBody>
          <a:bodyPr>
            <a:noAutofit/>
          </a:bodyPr>
          <a:lstStyle/>
          <a:p>
            <a:pPr marL="0" indent="-432000">
              <a:spcBef>
                <a:spcPts val="0"/>
              </a:spcBef>
              <a:spcAft>
                <a:spcPts val="1200"/>
              </a:spcAft>
            </a:pPr>
            <a:r>
              <a:rPr lang="ru-RU" sz="3600" b="1" dirty="0" smtClean="0">
                <a:latin typeface="Cambria" panose="02040503050406030204" pitchFamily="18" charset="0"/>
              </a:rPr>
              <a:t>«Поэма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ru-RU" sz="3600" b="1" dirty="0" smtClean="0">
                <a:latin typeface="Cambria" panose="02040503050406030204" pitchFamily="18" charset="0"/>
              </a:rPr>
              <a:t>о Приамурье»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9041" y="835760"/>
            <a:ext cx="4536504" cy="5688632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ndrusenkoAV\Desktop\ПРИРОДА-грант\1 поэма о приамурье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676366"/>
            <a:ext cx="4999732" cy="613701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267475" y="161855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6" action="ppaction://hlinksldjump"/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31371" y="61973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4" action="ppaction://hlinksldjump"/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81129" y="61973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7" action="ppaction://hlinksldjump"/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03579" y="61973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8" action="ppaction://hlinksldjump"/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97353" y="61973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9" action="ppaction://hlinksldjump"/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19803" y="61973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0" action="ppaction://hlinksldjump"/>
              </a:rPr>
              <a:t>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73017" y="161855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1" action="ppaction://hlinksldjump"/>
              </a:rPr>
              <a:t>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61449" y="161855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2" action="ppaction://hlinksldjump"/>
              </a:rPr>
              <a:t>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73017" y="269867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3" action="ppaction://hlinksldjump"/>
              </a:rPr>
              <a:t>9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61449" y="269867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4" action="ppaction://hlinksldjump"/>
              </a:rPr>
              <a:t>10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73017" y="364407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5" action="ppaction://hlinksldjump"/>
              </a:rPr>
              <a:t>11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61449" y="364407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6" action="ppaction://hlinksldjump"/>
              </a:rPr>
              <a:t>12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31371" y="464289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7" action="ppaction://hlinksldjump"/>
              </a:rPr>
              <a:t>13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19803" y="464289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8" action="ppaction://hlinksldjump"/>
              </a:rPr>
              <a:t>14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73017" y="56510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19" action="ppaction://hlinksldjump"/>
              </a:rPr>
              <a:t>15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22775" y="56510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20" action="ppaction://hlinksldjump"/>
              </a:rPr>
              <a:t>16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45225" y="56510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21" action="ppaction://hlinksldjump"/>
              </a:rPr>
              <a:t>17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38999" y="56510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22" action="ppaction://hlinksldjump"/>
              </a:rPr>
              <a:t>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161449" y="56510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23" action="ppaction://hlinksldjump"/>
              </a:rPr>
              <a:t>19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059563" y="514694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24" action="ppaction://hlinksldjump"/>
              </a:rPr>
              <a:t>20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8100392" y="0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34" name="Овал 3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3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36" name="TextBox 35"/>
          <p:cNvSpPr txBox="1"/>
          <p:nvPr/>
        </p:nvSpPr>
        <p:spPr>
          <a:xfrm>
            <a:off x="7740352" y="623731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2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692696"/>
            <a:ext cx="4536504" cy="5688632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499992" y="692696"/>
            <a:ext cx="4392488" cy="1143000"/>
          </a:xfrm>
        </p:spPr>
        <p:txBody>
          <a:bodyPr>
            <a:noAutofit/>
          </a:bodyPr>
          <a:lstStyle/>
          <a:p>
            <a:pPr algn="l">
              <a:lnSpc>
                <a:spcPts val="2200"/>
              </a:lnSpc>
            </a:pPr>
            <a:r>
              <a:rPr lang="ru-RU" sz="2000" b="1" dirty="0" smtClean="0">
                <a:latin typeface="Cambria" pitchFamily="18" charset="0"/>
              </a:rPr>
              <a:t>Кедрово-широколиственный лес</a:t>
            </a:r>
            <a:endParaRPr lang="ru-RU" sz="2000" b="1" dirty="0">
              <a:latin typeface="Cambria" pitchFamily="18" charset="0"/>
            </a:endParaRPr>
          </a:p>
        </p:txBody>
      </p:sp>
      <p:pic>
        <p:nvPicPr>
          <p:cNvPr id="2050" name="Picture 2" descr="C:\Users\AndrusenkoAV\Desktop\ПРИРОДА-грант\2 кедрово-широколиственный ле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4230595" cy="568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499992" y="1556792"/>
            <a:ext cx="43204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Этот реликтовый лес очень характерен для Сихотэ-Алиня. Он произрастает только на Дальнем Востоке нашей страны. Войдите в него летом. Густые кроны сорокаметровых кедров и лип, ясеней и ребристых берёз сомкнутся над вашей головой. Путь вам преградят высокие, в рост человека травы, заросли лиан и колючих кустарников. Здесь душно, сумрачно и сыро. Ваши ноги утопают во влажной почве, на песчаной косе лесной реки отпечатались круглые лапы тигра. Как всё это напоминает джунгли! В этих лесах произрастает более двухсот видов древесно-кустарниковых растений. </a:t>
            </a: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Среди них маньчжурский орех и </a:t>
            </a:r>
            <a:r>
              <a:rPr lang="ru-RU" sz="1700" i="1" dirty="0" err="1" smtClean="0">
                <a:solidFill>
                  <a:srgbClr val="9900CC"/>
                </a:solidFill>
                <a:latin typeface="Cambria" pitchFamily="18" charset="0"/>
              </a:rPr>
              <a:t>белокорая</a:t>
            </a:r>
            <a:endParaRPr lang="ru-RU" sz="1700" i="1" dirty="0" smtClean="0">
              <a:solidFill>
                <a:srgbClr val="9900CC"/>
              </a:solidFill>
              <a:latin typeface="Cambria" pitchFamily="18" charset="0"/>
            </a:endParaRP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пихта, бархат амурский и тис, колючая аралия и черёмуха </a:t>
            </a:r>
            <a:r>
              <a:rPr lang="ru-RU" sz="1700" i="1" dirty="0" err="1" smtClean="0">
                <a:solidFill>
                  <a:srgbClr val="9900CC"/>
                </a:solidFill>
                <a:latin typeface="Cambria" pitchFamily="18" charset="0"/>
              </a:rPr>
              <a:t>Маака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.</a:t>
            </a:r>
            <a:endParaRPr lang="ru-RU" sz="1700" dirty="0">
              <a:solidFill>
                <a:srgbClr val="9900CC"/>
              </a:solidFill>
              <a:latin typeface="Cambria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6" name="TextBox 15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Изюбр</a:t>
            </a:r>
            <a:br>
              <a:rPr lang="ru-RU" sz="2400" b="1" dirty="0" smtClean="0">
                <a:latin typeface="Cambria" panose="02040503050406030204" pitchFamily="18" charset="0"/>
              </a:rPr>
            </a:br>
            <a:r>
              <a:rPr lang="ru-RU" sz="2400" b="1" dirty="0" smtClean="0">
                <a:latin typeface="Cambria" panose="02040503050406030204" pitchFamily="18" charset="0"/>
              </a:rPr>
              <a:t>(благородный олень)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0836"/>
            <a:ext cx="403244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 лесах южной части Приамурья обитает изюбр (благородный олень). Этот осторожный грациозный зверь каждую осень оглашает сопки сильным рёвом. Так вызывают друг друга быки на турнирные бои.</a:t>
            </a:r>
          </a:p>
          <a:p>
            <a:r>
              <a:rPr lang="ru-RU" sz="1600" i="1" dirty="0" smtClean="0"/>
              <a:t>  </a:t>
            </a:r>
            <a:endParaRPr lang="ru-RU" sz="1600" i="1" dirty="0"/>
          </a:p>
        </p:txBody>
      </p:sp>
      <p:pic>
        <p:nvPicPr>
          <p:cNvPr id="3074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464496" cy="4500000"/>
          </a:xfrm>
          <a:prstGeom prst="rect">
            <a:avLst/>
          </a:prstGeom>
          <a:noFill/>
          <a:ln w="19050">
            <a:solidFill>
              <a:srgbClr val="3A7645"/>
            </a:solidFill>
          </a:ln>
        </p:spPr>
      </p:pic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Гималайский (белогрудый) медведь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0836"/>
            <a:ext cx="403244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Вес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его не превышает 350 килограммов. Покрыт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чёрной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блестящей шерстью с белым пятном на груди и подбородке.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Ведёт </a:t>
            </a:r>
            <a:r>
              <a:rPr lang="ru-RU" sz="1700" i="1" dirty="0" err="1">
                <a:solidFill>
                  <a:srgbClr val="9900CC"/>
                </a:solidFill>
                <a:latin typeface="Cambria" pitchFamily="18" charset="0"/>
              </a:rPr>
              <a:t>полудревесный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 образ жизни. Берлогу устраивает обычно в дупле липы или кедра, где у него появляется потомство. Питается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преимущественно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растительной пищей. По характеру весьма пуглив. </a:t>
            </a: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772816"/>
            <a:ext cx="4464496" cy="4500000"/>
          </a:xfrm>
          <a:prstGeom prst="rect">
            <a:avLst/>
          </a:prstGeom>
          <a:ln w="19050">
            <a:solidFill>
              <a:srgbClr val="3A7645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380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Лось (сохатый)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0836"/>
            <a:ext cx="403244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Самый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крупный копытный зверь Приамурья. Высота в холке превышает два метра, вес достигает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полтонны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. Зимой питается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ветками</a:t>
            </a: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и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побегами деревьев и кустарников. Предпочитает редколесье. </a:t>
            </a:r>
            <a:endParaRPr lang="ru-RU" sz="1700" i="1" dirty="0" smtClean="0">
              <a:solidFill>
                <a:srgbClr val="9900CC"/>
              </a:solidFill>
              <a:latin typeface="Cambria" pitchFamily="18" charset="0"/>
            </a:endParaRP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Проводятся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опыты по одомашниванию этого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животного.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 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772816"/>
            <a:ext cx="4464496" cy="4500000"/>
          </a:xfrm>
          <a:prstGeom prst="rect">
            <a:avLst/>
          </a:prstGeom>
          <a:ln w="19050">
            <a:solidFill>
              <a:srgbClr val="3A7645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2282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692696"/>
            <a:ext cx="4536504" cy="5688632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Амурский барсук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0836"/>
            <a:ext cx="403244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Норный зверёк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, ведущий ночной образ жизни.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Отличается необыкновенной аккуратностью и бережливостью.</a:t>
            </a: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Имеет спокойный характер, но всегда может за себя постоять.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772816"/>
            <a:ext cx="4499238" cy="4554107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="" xmlns:p14="http://schemas.microsoft.com/office/powerpoint/2010/main" val="38130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Дикий северный олень</a:t>
            </a:r>
            <a:br>
              <a:rPr lang="ru-RU" sz="2400" b="1" dirty="0" smtClean="0">
                <a:latin typeface="Cambria" panose="02040503050406030204" pitchFamily="18" charset="0"/>
              </a:rPr>
            </a:br>
            <a:r>
              <a:rPr lang="ru-RU" sz="2400" b="1" dirty="0" smtClean="0">
                <a:latin typeface="Cambria" panose="02040503050406030204" pitchFamily="18" charset="0"/>
              </a:rPr>
              <a:t>(</a:t>
            </a:r>
            <a:r>
              <a:rPr lang="ru-RU" sz="2400" b="1" dirty="0" err="1" smtClean="0">
                <a:latin typeface="Cambria" panose="02040503050406030204" pitchFamily="18" charset="0"/>
              </a:rPr>
              <a:t>согжой</a:t>
            </a:r>
            <a:r>
              <a:rPr lang="ru-RU" sz="2400" b="1" dirty="0" smtClean="0">
                <a:latin typeface="Cambria" panose="02040503050406030204" pitchFamily="18" charset="0"/>
              </a:rPr>
              <a:t>)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0836"/>
            <a:ext cx="4032448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err="1" smtClean="0">
                <a:solidFill>
                  <a:srgbClr val="9900CC"/>
                </a:solidFill>
                <a:latin typeface="Cambria" pitchFamily="18" charset="0"/>
              </a:rPr>
              <a:t>Согжой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 обитает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в северных светлохвойных лесах и по вершинам безлесных гор, в местах, богатых лишайниками, которые являются основной пищей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зверя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зимой. Где нет ягеля, там нет </a:t>
            </a:r>
            <a:r>
              <a:rPr lang="ru-RU" sz="1700" i="1" dirty="0" err="1">
                <a:solidFill>
                  <a:srgbClr val="9900CC"/>
                </a:solidFill>
                <a:latin typeface="Cambria" pitchFamily="18" charset="0"/>
              </a:rPr>
              <a:t>согжоя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. По внешнему виду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он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мало отличается от домашнего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оленя. Повсюду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малочислен, охраняется законом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. Приамурье – единственное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место на Земле, где северный олень встречается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с тигром.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  <a:p>
            <a:endParaRPr lang="ru-RU" sz="1600" i="1" dirty="0"/>
          </a:p>
          <a:p>
            <a:endParaRPr lang="ru-RU" sz="1600" i="1" dirty="0"/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844824"/>
            <a:ext cx="4499238" cy="4535817"/>
          </a:xfrm>
          <a:prstGeom prst="rect">
            <a:avLst/>
          </a:prstGeom>
          <a:ln>
            <a:solidFill>
              <a:srgbClr val="3A7645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2203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Норка американская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0836"/>
            <a:ext cx="403244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Этот прекрасный зверёк был завезен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в Приамурье в 1939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году, где успешно акклиматизировался. Ведёт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полуводный образ жизни, питаясь мышевидными грызунами и рыбой. </a:t>
            </a:r>
            <a:endParaRPr lang="ru-RU" sz="1700" i="1" dirty="0" smtClean="0">
              <a:solidFill>
                <a:srgbClr val="9900CC"/>
              </a:solidFill>
              <a:latin typeface="Cambria" pitchFamily="18" charset="0"/>
            </a:endParaRP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Его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гибкое тело покрыто плотным,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блестящим, почти непромокаемым, очень ценным  мехом тёмно-коричневого цвета.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9512" y="1772816"/>
            <a:ext cx="4464496" cy="4500000"/>
          </a:xfrm>
          <a:prstGeom prst="rect">
            <a:avLst/>
          </a:prstGeom>
          <a:noFill/>
          <a:ln w="19050">
            <a:solidFill>
              <a:srgbClr val="3A7645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2175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44000" cy="9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836712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Площадь края, </a:t>
            </a:r>
          </a:p>
          <a:p>
            <a:pPr algn="ctr">
              <a:lnSpc>
                <a:spcPts val="24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крайние точки территории и поясное время</a:t>
            </a:r>
            <a:endParaRPr lang="ru-RU" sz="2600" b="1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316" y="1700808"/>
            <a:ext cx="880217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Площадь Хабаровского края составляет 788,6 тыс. кв. км. Это 12,7% территории Дальневосточного федерального округа и 4,6% площади России.</a:t>
            </a:r>
          </a:p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По этому показателю край занимает 4-е место среди российских субъектов (после Республики Саха (Якутия), Красноярского края и Тюменской области) и 2-е место в Дальневосточном федеральном округе, уступая лишь Якутии.</a:t>
            </a:r>
          </a:p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Размер края превосходит площадь самых больших государств Европы: Франции, Великобритании, Испании, Германии. На его территории могли бы разместиться две такие страны, как Япония.</a:t>
            </a:r>
            <a:endParaRPr lang="ru-RU" dirty="0" smtClean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5157192"/>
            <a:ext cx="4752528" cy="1008112"/>
          </a:xfrm>
        </p:spPr>
        <p:txBody>
          <a:bodyPr>
            <a:normAutofit/>
          </a:bodyPr>
          <a:lstStyle/>
          <a:p>
            <a:pPr marL="0" indent="-360000" algn="just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Б</a:t>
            </a:r>
            <a:r>
              <a:rPr lang="en-US" sz="1700" dirty="0">
                <a:latin typeface="Bookman Old Style" panose="02050604050505020204" pitchFamily="18" charset="0"/>
              </a:rPr>
              <a:t>ó</a:t>
            </a:r>
            <a:r>
              <a:rPr lang="ru-RU" sz="1700" dirty="0" err="1">
                <a:latin typeface="Cambria" panose="02040503050406030204" pitchFamily="18" charset="0"/>
              </a:rPr>
              <a:t>льшая</a:t>
            </a:r>
            <a:r>
              <a:rPr lang="ru-RU" sz="1700" dirty="0">
                <a:latin typeface="Cambria" panose="02040503050406030204" pitchFamily="18" charset="0"/>
              </a:rPr>
              <a:t> часть территории края расположена в </a:t>
            </a:r>
            <a:r>
              <a:rPr lang="ru-RU" sz="1700" dirty="0" smtClean="0">
                <a:latin typeface="Cambria" panose="02040503050406030204" pitchFamily="18" charset="0"/>
              </a:rPr>
              <a:t>неблагоприятных</a:t>
            </a:r>
            <a:r>
              <a:rPr lang="en-US" sz="1700" dirty="0" smtClean="0">
                <a:latin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</a:rPr>
              <a:t>для человека </a:t>
            </a:r>
            <a:r>
              <a:rPr lang="ru-RU" sz="1700" dirty="0">
                <a:latin typeface="Cambria" panose="02040503050406030204" pitchFamily="18" charset="0"/>
              </a:rPr>
              <a:t>климатических условиях.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Bookman Old Style" panose="02050604050505020204" pitchFamily="18" charset="0"/>
            </a:endParaRPr>
          </a:p>
        </p:txBody>
      </p:sp>
      <p:pic>
        <p:nvPicPr>
          <p:cNvPr id="11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3"/>
          <a:stretch/>
        </p:blipFill>
        <p:spPr>
          <a:xfrm>
            <a:off x="323528" y="4149080"/>
            <a:ext cx="3672408" cy="20162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58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211960" y="4018419"/>
            <a:ext cx="47525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Территория края разделена на 17 муниципальных районов. Самый большой из них – </a:t>
            </a:r>
            <a:r>
              <a:rPr lang="ru-RU" sz="1700" dirty="0" err="1" smtClean="0">
                <a:latin typeface="Cambria" panose="02040503050406030204" pitchFamily="18" charset="0"/>
              </a:rPr>
              <a:t>Аяно</a:t>
            </a:r>
            <a:r>
              <a:rPr lang="ru-RU" sz="1700" dirty="0" smtClean="0">
                <a:latin typeface="Cambria" panose="02040503050406030204" pitchFamily="18" charset="0"/>
              </a:rPr>
              <a:t>-Майский, самый маленький – </a:t>
            </a:r>
            <a:r>
              <a:rPr lang="ru-RU" sz="1700" dirty="0" err="1" smtClean="0">
                <a:latin typeface="Cambria" panose="02040503050406030204" pitchFamily="18" charset="0"/>
              </a:rPr>
              <a:t>Бикинский</a:t>
            </a:r>
            <a:r>
              <a:rPr lang="ru-RU" sz="1700" dirty="0" smtClean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0232" y="6376972"/>
            <a:ext cx="1080120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8231732" y="108000"/>
            <a:ext cx="792000" cy="792000"/>
            <a:chOff x="6851461" y="4651618"/>
            <a:chExt cx="1656184" cy="1728192"/>
          </a:xfrm>
          <a:solidFill>
            <a:srgbClr val="FF9966"/>
          </a:solidFill>
        </p:grpSpPr>
        <p:sp>
          <p:nvSpPr>
            <p:cNvPr id="18" name="Овал 17"/>
            <p:cNvSpPr/>
            <p:nvPr/>
          </p:nvSpPr>
          <p:spPr>
            <a:xfrm>
              <a:off x="6851461" y="4651618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9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15244" y="4859024"/>
              <a:ext cx="801651" cy="138255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="" xmlns:p14="http://schemas.microsoft.com/office/powerpoint/2010/main" val="104286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Чёрный </a:t>
            </a:r>
            <a:r>
              <a:rPr lang="ru-RU" sz="2400" b="1" dirty="0" err="1" smtClean="0">
                <a:latin typeface="Cambria" panose="02040503050406030204" pitchFamily="18" charset="0"/>
              </a:rPr>
              <a:t>буреинский</a:t>
            </a:r>
            <a:r>
              <a:rPr lang="ru-RU" sz="2400" b="1" dirty="0" smtClean="0">
                <a:latin typeface="Cambria" panose="02040503050406030204" pitchFamily="18" charset="0"/>
              </a:rPr>
              <a:t> соболь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0836"/>
            <a:ext cx="403244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Соболь – гордость таёжных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лесов Приамурья. </a:t>
            </a:r>
            <a:r>
              <a:rPr lang="ru-RU" sz="1700" i="1" dirty="0" err="1">
                <a:solidFill>
                  <a:srgbClr val="9900CC"/>
                </a:solidFill>
                <a:latin typeface="Cambria" pitchFamily="18" charset="0"/>
              </a:rPr>
              <a:t>Буреинские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чёрные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соболи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– самые драгоценные в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нашей стране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. </a:t>
            </a: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Их невероятно красивый и прочный мех стал причиной хищнического истребления этих животных, но сейчас они охраняются законом.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7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9512" y="1743404"/>
            <a:ext cx="4464496" cy="4500000"/>
          </a:xfrm>
          <a:prstGeom prst="rect">
            <a:avLst/>
          </a:prstGeom>
          <a:ln w="19050" cap="sq">
            <a:solidFill>
              <a:srgbClr val="3A764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76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Дальневосточный длинношерстный тигр</a:t>
            </a:r>
            <a:br>
              <a:rPr lang="ru-RU" sz="2400" b="1" dirty="0" smtClean="0">
                <a:latin typeface="Cambria" panose="02040503050406030204" pitchFamily="18" charset="0"/>
              </a:rPr>
            </a:br>
            <a:r>
              <a:rPr lang="ru-RU" sz="2400" b="1" dirty="0" smtClean="0">
                <a:latin typeface="Cambria" panose="02040503050406030204" pitchFamily="18" charset="0"/>
              </a:rPr>
              <a:t>(уссурийский тигр)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204864"/>
            <a:ext cx="40324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Могучий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красивый драгоценный зверь, ставший большой редкостью. Обитает в горных кедрово-широколиственных лесах. Крупнее бенгальского тигра, по характеру </a:t>
            </a:r>
            <a:endParaRPr lang="ru-RU" sz="1700" i="1" dirty="0" smtClean="0">
              <a:solidFill>
                <a:srgbClr val="9900CC"/>
              </a:solidFill>
              <a:latin typeface="Cambria" pitchFamily="18" charset="0"/>
            </a:endParaRP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не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агрессивен.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Питается,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главным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образом,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кабанами и оленями.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 Как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реликтовое животное охраняется законом. Ежегодно отлавливается </a:t>
            </a:r>
            <a:endParaRPr lang="ru-RU" sz="1700" i="1" dirty="0" smtClean="0">
              <a:solidFill>
                <a:srgbClr val="9900CC"/>
              </a:solidFill>
              <a:latin typeface="Cambria" pitchFamily="18" charset="0"/>
            </a:endParaRP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2–3 молодых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тигра для пополнения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зоопарков.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  <a:p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4" y="1844824"/>
            <a:ext cx="4464494" cy="4500000"/>
          </a:xfrm>
          <a:prstGeom prst="rect">
            <a:avLst/>
          </a:prstGeom>
          <a:ln w="19050">
            <a:solidFill>
              <a:srgbClr val="3A7645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5637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692696"/>
            <a:ext cx="4536504" cy="5688632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Красная лисица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0836"/>
            <a:ext cx="403244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Предпочитает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селиться в поймах больших рек и лесостепной зоне. Не избегает близости человека. Славится пышностью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густого меха и нарядной ярко-рыжей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окраской. </a:t>
            </a: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9512" y="1772816"/>
            <a:ext cx="4464490" cy="4500000"/>
          </a:xfrm>
          <a:prstGeom prst="rect">
            <a:avLst/>
          </a:prstGeom>
          <a:noFill/>
          <a:ln w="19050">
            <a:solidFill>
              <a:srgbClr val="3A7645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447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692696"/>
            <a:ext cx="4536504" cy="5688632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Уссурийский кабан (секач)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348880"/>
            <a:ext cx="4032448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Достигает двухсот килограммов веса, покрыт длинной щетиной с густой подпушью. Самцы вооружены острыми трехгранными клыками, достигающими 12 сантиметров.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Ведёт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стадный образ жизни.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Распространён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в горных широколиственных и смешанных лесах Приамурья.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Легко поддаётся дрессировке и лучше собаки может находить наркотики.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772816"/>
            <a:ext cx="4511431" cy="45358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6978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2060848"/>
            <a:ext cx="3960440" cy="4176464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Амурский бурый медведь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2132856"/>
            <a:ext cx="403244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Один из самых крупных медведей мира. Покрыт редким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мехом чёрного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и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тёмно-бурого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цвета. Вес иногда достигает 500 килограммов.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годы отсутствия основного корма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– желудей и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орехов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– ведёт хищный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образ жизни: нападает на кабанов, оленей и даже молодых тигров. Довольно многочислен и широко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распространён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в крае. </a:t>
            </a:r>
          </a:p>
        </p:txBody>
      </p:sp>
      <p:pic>
        <p:nvPicPr>
          <p:cNvPr id="16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9512" y="1772816"/>
            <a:ext cx="4464496" cy="4500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1562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2060848"/>
            <a:ext cx="3960440" cy="4176464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Рысь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2276872"/>
            <a:ext cx="403244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Широко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распространена по всему югу Дальнего Востока,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но иногда заходит </a:t>
            </a: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северные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таёжные районы. Питается,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главным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образом,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зайцами. Отваживается нападать на молодых оленей. Мех пушистый,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ценный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,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очень красивый и тёплый. 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12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9512" y="1772816"/>
            <a:ext cx="4464496" cy="4500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3412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2060848"/>
            <a:ext cx="3960440" cy="4176464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Леопард (барс)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2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2420888"/>
            <a:ext cx="403244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Чрезвычайно редкое и осторожное животное, обитающее на юге Сихотэ-Алиня. Преследует, главным образом, оленей и кабанов. На человека не нападает. Охраняется законом. Изредка отлавливается для пополнения зоопарков.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13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1772816"/>
            <a:ext cx="4464495" cy="4500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3412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2060848"/>
            <a:ext cx="3960440" cy="4176464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Кабарга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2132856"/>
            <a:ext cx="403244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Этот маленький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олень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весом не более двадцати килограммов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ведёт уединённый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образ жизни, заселяя северные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таёжные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и смешанные леса. Вместо рогов природа наделила самца кабарги длинными острыми, но непрочными клыками, которые используются в турнирных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поединках. Обладает ценной мускусной железой,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используемой в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парфюмерии.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12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9512" y="1772816"/>
            <a:ext cx="4464496" cy="4500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5710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2060848"/>
            <a:ext cx="3960440" cy="4176464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Турухтаны-кулики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2492896"/>
            <a:ext cx="381642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Весной 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на болотистых полянах собираются турухтаны. Самцы в ярком, неповторимом по рисунку оперении часто ссорятся между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собой и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затевают драки, напоминающие петушиные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бои.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16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9512" y="1772816"/>
            <a:ext cx="4464498" cy="4500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2038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2060848"/>
            <a:ext cx="3960440" cy="4176464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Лебедь-шипун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2708920"/>
            <a:ext cx="40324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Редкая красивая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грациозная птица, предпочитающая селиться на пустынных озерах уссурийской поймы. Охота на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прекрасного лебедя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запрещена законом.</a:t>
            </a:r>
          </a:p>
          <a:p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12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9512" y="1772816"/>
            <a:ext cx="4450033" cy="4500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3870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144000" cy="900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1052737"/>
            <a:ext cx="6022812" cy="5491484"/>
          </a:xfrm>
        </p:spPr>
        <p:txBody>
          <a:bodyPr>
            <a:normAutofit/>
          </a:bodyPr>
          <a:lstStyle/>
          <a:p>
            <a:pPr marL="0" indent="-360000" algn="just">
              <a:lnSpc>
                <a:spcPct val="11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Cambria" panose="02040503050406030204" pitchFamily="18" charset="0"/>
              </a:rPr>
              <a:t>Протяжённость края с севера на восток – около 1800 км, ширина с запада на восток – от 125 до 750 км.</a:t>
            </a:r>
          </a:p>
          <a:p>
            <a:pPr marL="0" indent="-360000" algn="just">
              <a:lnSpc>
                <a:spcPct val="11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Cambria" panose="02040503050406030204" pitchFamily="18" charset="0"/>
              </a:rPr>
              <a:t>Крайняя </a:t>
            </a:r>
            <a:r>
              <a:rPr lang="ru-RU" sz="18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северная</a:t>
            </a:r>
            <a:r>
              <a:rPr lang="ru-RU" sz="1800" dirty="0" smtClean="0">
                <a:latin typeface="Cambria" panose="02040503050406030204" pitchFamily="18" charset="0"/>
              </a:rPr>
              <a:t> точка края (62°32' с. ш.) лежит в горах Сунтар-</a:t>
            </a:r>
            <a:r>
              <a:rPr lang="ru-RU" sz="1800" dirty="0" err="1" smtClean="0">
                <a:latin typeface="Cambria" panose="02040503050406030204" pitchFamily="18" charset="0"/>
              </a:rPr>
              <a:t>Хаята</a:t>
            </a:r>
            <a:r>
              <a:rPr lang="ru-RU" sz="1800" dirty="0" smtClean="0">
                <a:latin typeface="Cambria" panose="02040503050406030204" pitchFamily="18" charset="0"/>
              </a:rPr>
              <a:t> (Охотский р-н). Она удалена от Северного полюса на 3000 км. </a:t>
            </a:r>
          </a:p>
          <a:p>
            <a:pPr marL="0" indent="-360000" algn="just">
              <a:lnSpc>
                <a:spcPct val="11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Cambria" panose="02040503050406030204" pitchFamily="18" charset="0"/>
              </a:rPr>
              <a:t>Крайняя </a:t>
            </a:r>
            <a:r>
              <a:rPr lang="ru-RU" sz="1800" b="1" u="sng" dirty="0" smtClean="0">
                <a:solidFill>
                  <a:srgbClr val="FFC000"/>
                </a:solidFill>
                <a:uFill>
                  <a:solidFill>
                    <a:srgbClr val="FFFF00"/>
                  </a:solidFill>
                </a:uFill>
                <a:latin typeface="Cambria" panose="02040503050406030204" pitchFamily="18" charset="0"/>
              </a:rPr>
              <a:t>южная</a:t>
            </a:r>
            <a:r>
              <a:rPr lang="ru-RU" sz="1800" dirty="0" smtClean="0">
                <a:latin typeface="Cambria" panose="02040503050406030204" pitchFamily="18" charset="0"/>
              </a:rPr>
              <a:t> точка (46°38' с. ш.) находится в долине р. Уссури на границе с Приморским краем (</a:t>
            </a:r>
            <a:r>
              <a:rPr lang="ru-RU" sz="1800" dirty="0" err="1" smtClean="0">
                <a:latin typeface="Cambria" panose="02040503050406030204" pitchFamily="18" charset="0"/>
              </a:rPr>
              <a:t>Бикинский</a:t>
            </a:r>
            <a:r>
              <a:rPr lang="ru-RU" sz="1800" dirty="0" smtClean="0">
                <a:latin typeface="Cambria" panose="02040503050406030204" pitchFamily="18" charset="0"/>
              </a:rPr>
              <a:t> р-н). Отсюда до экватора 5200 км.</a:t>
            </a:r>
          </a:p>
          <a:p>
            <a:pPr marL="0" indent="-360000" algn="just">
              <a:lnSpc>
                <a:spcPct val="11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Cambria" panose="02040503050406030204" pitchFamily="18" charset="0"/>
              </a:rPr>
              <a:t>Крайняя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западная</a:t>
            </a:r>
            <a:r>
              <a:rPr lang="ru-RU" sz="1800" i="1" dirty="0" smtClean="0">
                <a:latin typeface="Cambria" panose="02040503050406030204" pitchFamily="18" charset="0"/>
              </a:rPr>
              <a:t> </a:t>
            </a:r>
            <a:r>
              <a:rPr lang="ru-RU" sz="1800" dirty="0" smtClean="0">
                <a:latin typeface="Cambria" panose="02040503050406030204" pitchFamily="18" charset="0"/>
              </a:rPr>
              <a:t>точка </a:t>
            </a:r>
            <a:r>
              <a:rPr lang="ru-RU" sz="1800" dirty="0">
                <a:latin typeface="Cambria" panose="02040503050406030204" pitchFamily="18" charset="0"/>
              </a:rPr>
              <a:t>(</a:t>
            </a:r>
            <a:r>
              <a:rPr lang="ru-RU" sz="1800" dirty="0" smtClean="0">
                <a:latin typeface="Cambria" panose="02040503050406030204" pitchFamily="18" charset="0"/>
              </a:rPr>
              <a:t>130°23' </a:t>
            </a:r>
            <a:r>
              <a:rPr lang="ru-RU" sz="1800" dirty="0">
                <a:latin typeface="Cambria" panose="02040503050406030204" pitchFamily="18" charset="0"/>
              </a:rPr>
              <a:t>в. </a:t>
            </a:r>
            <a:r>
              <a:rPr lang="ru-RU" sz="1800" dirty="0" smtClean="0">
                <a:latin typeface="Cambria" panose="02040503050406030204" pitchFamily="18" charset="0"/>
              </a:rPr>
              <a:t>д.) лежит вблизи истока р. Уда (</a:t>
            </a:r>
            <a:r>
              <a:rPr lang="ru-RU" sz="1800" dirty="0" err="1" smtClean="0">
                <a:latin typeface="Cambria" panose="02040503050406030204" pitchFamily="18" charset="0"/>
              </a:rPr>
              <a:t>Тугуро-Чумиканский</a:t>
            </a:r>
            <a:r>
              <a:rPr lang="ru-RU" sz="1800" dirty="0" smtClean="0">
                <a:latin typeface="Cambria" panose="02040503050406030204" pitchFamily="18" charset="0"/>
              </a:rPr>
              <a:t> р-н), а крайняя </a:t>
            </a:r>
            <a:r>
              <a:rPr lang="ru-RU" sz="1800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восточная</a:t>
            </a:r>
            <a:r>
              <a:rPr lang="ru-RU" sz="1800" dirty="0" smtClean="0">
                <a:latin typeface="Cambria" panose="02040503050406030204" pitchFamily="18" charset="0"/>
              </a:rPr>
              <a:t> точка (147°13' в. д.) находится в бассейне р. </a:t>
            </a:r>
            <a:r>
              <a:rPr lang="ru-RU" sz="1800" dirty="0" err="1" smtClean="0">
                <a:latin typeface="Cambria" panose="02040503050406030204" pitchFamily="18" charset="0"/>
              </a:rPr>
              <a:t>Кава</a:t>
            </a:r>
            <a:r>
              <a:rPr lang="ru-RU" sz="1800" dirty="0" smtClean="0">
                <a:latin typeface="Cambria" panose="02040503050406030204" pitchFamily="18" charset="0"/>
              </a:rPr>
              <a:t> на границе с Магаданской областью (Охотский р-н). </a:t>
            </a:r>
          </a:p>
          <a:p>
            <a:pPr marL="0" indent="-360000" algn="just">
              <a:lnSpc>
                <a:spcPct val="11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Cambria" panose="02040503050406030204" pitchFamily="18" charset="0"/>
              </a:rPr>
              <a:t>Край расположен в одном часовом поясе – </a:t>
            </a:r>
            <a:r>
              <a:rPr lang="en-US" sz="1800" dirty="0" smtClean="0">
                <a:latin typeface="Cambria" panose="02040503050406030204" pitchFamily="18" charset="0"/>
              </a:rPr>
              <a:t>9-</a:t>
            </a:r>
            <a:r>
              <a:rPr lang="ru-RU" sz="1800" dirty="0" smtClean="0">
                <a:latin typeface="Cambria" panose="02040503050406030204" pitchFamily="18" charset="0"/>
              </a:rPr>
              <a:t>м</a:t>
            </a:r>
            <a:r>
              <a:rPr lang="en-US" sz="1800" dirty="0" smtClean="0">
                <a:latin typeface="Cambria" panose="02040503050406030204" pitchFamily="18" charset="0"/>
              </a:rPr>
              <a:t> </a:t>
            </a:r>
            <a:r>
              <a:rPr lang="ru-RU" sz="1800" dirty="0" smtClean="0">
                <a:latin typeface="Cambria" panose="02040503050406030204" pitchFamily="18" charset="0"/>
              </a:rPr>
              <a:t>(из 11).  Разница во времени со столицей нашей родины Москвой,  находящейся во 2-м часовом поясе, – 7 часов.</a:t>
            </a:r>
            <a:endParaRPr lang="ru-RU" sz="1800" dirty="0">
              <a:latin typeface="Cambria" panose="020405030504060302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800" dirty="0" smtClean="0">
              <a:latin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2" name="AutoShape 2" descr="Карта Хабаровского края онлайн с район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а Хабаровского края онлайн с районам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56" t="2850" r="5806" b="5641"/>
          <a:stretch/>
        </p:blipFill>
        <p:spPr>
          <a:xfrm>
            <a:off x="6372200" y="1467232"/>
            <a:ext cx="2520280" cy="3960000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12" name="Блок-схема: узел 11"/>
          <p:cNvSpPr/>
          <p:nvPr/>
        </p:nvSpPr>
        <p:spPr>
          <a:xfrm>
            <a:off x="6915486" y="5247232"/>
            <a:ext cx="180000" cy="1800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853622" y="1312281"/>
            <a:ext cx="180000" cy="18000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372200" y="3402319"/>
            <a:ext cx="180000" cy="18000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8700569" y="2131727"/>
            <a:ext cx="180000" cy="180000"/>
          </a:xfrm>
          <a:prstGeom prst="flowChartConnector">
            <a:avLst/>
          </a:prstGeom>
          <a:solidFill>
            <a:srgbClr val="A060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0232" y="6376972"/>
            <a:ext cx="1080120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6376" y="6376972"/>
            <a:ext cx="1080120" cy="292388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8244496" y="83591"/>
            <a:ext cx="792000" cy="792000"/>
            <a:chOff x="6851461" y="4651618"/>
            <a:chExt cx="1656184" cy="1728192"/>
          </a:xfrm>
          <a:solidFill>
            <a:srgbClr val="FF9966"/>
          </a:solidFill>
        </p:grpSpPr>
        <p:sp>
          <p:nvSpPr>
            <p:cNvPr id="21" name="Овал 20"/>
            <p:cNvSpPr/>
            <p:nvPr/>
          </p:nvSpPr>
          <p:spPr>
            <a:xfrm>
              <a:off x="6851461" y="4651618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22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15244" y="4859024"/>
              <a:ext cx="801651" cy="138255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="" xmlns:p14="http://schemas.microsoft.com/office/powerpoint/2010/main" val="76847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2060848"/>
            <a:ext cx="3960440" cy="4176464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Каменный глухарь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2276872"/>
            <a:ext cx="403244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Самый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крупный представитель семейства куриных. Глухарь заселяет светлохвойные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таёжные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леса. Главная пища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– листья, 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хвоя и почки деревьев. Весной и осенью петухи токуют, распевая далеко не мелодичные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песни и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принимая позы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воинственных индюков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. Охота на этих птиц в ряде районов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запрещена.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  <a:p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16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9512" y="1772816"/>
            <a:ext cx="4464495" cy="4500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033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2060848"/>
            <a:ext cx="3960440" cy="4176464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4807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ru-RU" sz="2400" b="1" dirty="0" smtClean="0">
                <a:latin typeface="Cambria" panose="02040503050406030204" pitchFamily="18" charset="0"/>
              </a:rPr>
              <a:t>Косуля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0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2492896"/>
            <a:ext cx="40324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Этот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многочисленный вид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распространён,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главным </a:t>
            </a:r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образом, </a:t>
            </a:r>
            <a:r>
              <a:rPr lang="ru-RU" sz="1700" i="1" dirty="0">
                <a:solidFill>
                  <a:srgbClr val="9900CC"/>
                </a:solidFill>
                <a:latin typeface="Cambria" pitchFamily="18" charset="0"/>
              </a:rPr>
              <a:t>в лесостепной зоне. Зачастую обитает среди возделываемых человеком полей. </a:t>
            </a:r>
            <a:endParaRPr lang="ru-RU" sz="1700" i="1" dirty="0" smtClean="0">
              <a:solidFill>
                <a:srgbClr val="9900CC"/>
              </a:solidFill>
              <a:latin typeface="Cambria" pitchFamily="18" charset="0"/>
            </a:endParaRPr>
          </a:p>
          <a:p>
            <a:r>
              <a:rPr lang="ru-RU" sz="1700" i="1" dirty="0" smtClean="0">
                <a:solidFill>
                  <a:srgbClr val="9900CC"/>
                </a:solidFill>
                <a:latin typeface="Cambria" pitchFamily="18" charset="0"/>
              </a:rPr>
              <a:t>Животное славится своей грацией и выносливостью.</a:t>
            </a:r>
            <a:endParaRPr lang="ru-RU" sz="1700" i="1" dirty="0">
              <a:solidFill>
                <a:srgbClr val="9900CC"/>
              </a:solidFill>
              <a:latin typeface="Cambria" pitchFamily="18" charset="0"/>
            </a:endParaRPr>
          </a:p>
        </p:txBody>
      </p:sp>
      <p:pic>
        <p:nvPicPr>
          <p:cNvPr id="12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9512" y="1772816"/>
            <a:ext cx="4464000" cy="452206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377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692696"/>
            <a:ext cx="4536504" cy="5688632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347864" y="469776"/>
            <a:ext cx="2736305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Женьшень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95936" y="1595983"/>
            <a:ext cx="49685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i="1" dirty="0" smtClean="0">
                <a:solidFill>
                  <a:srgbClr val="9900CC"/>
                </a:solidFill>
                <a:latin typeface="Cambria" pitchFamily="18" charset="0"/>
              </a:rPr>
              <a:t>Многолетнее травянистое растение из семейства </a:t>
            </a:r>
            <a:r>
              <a:rPr lang="ru-RU" sz="1600" i="1" dirty="0" err="1" smtClean="0">
                <a:solidFill>
                  <a:srgbClr val="9900CC"/>
                </a:solidFill>
                <a:latin typeface="Cambria" pitchFamily="18" charset="0"/>
              </a:rPr>
              <a:t>аралиевых</a:t>
            </a:r>
            <a:r>
              <a:rPr lang="ru-RU" sz="1600" i="1" dirty="0" smtClean="0">
                <a:solidFill>
                  <a:srgbClr val="9900CC"/>
                </a:solidFill>
                <a:latin typeface="Cambria" pitchFamily="18" charset="0"/>
              </a:rPr>
              <a:t>, редко встречаемое в кедрово-широколиственных лесах южной части Дальнего Востока. Стебель женьшеня с </a:t>
            </a:r>
            <a:r>
              <a:rPr lang="ru-RU" sz="1600" i="1" dirty="0" err="1" smtClean="0">
                <a:solidFill>
                  <a:srgbClr val="9900CC"/>
                </a:solidFill>
                <a:latin typeface="Cambria" pitchFamily="18" charset="0"/>
              </a:rPr>
              <a:t>пятипальчатыми</a:t>
            </a:r>
            <a:r>
              <a:rPr lang="ru-RU" sz="1600" i="1" dirty="0" smtClean="0">
                <a:solidFill>
                  <a:srgbClr val="9900CC"/>
                </a:solidFill>
                <a:latin typeface="Cambria" pitchFamily="18" charset="0"/>
              </a:rPr>
              <a:t> листьями венчает гроздь красных ягод. Корень иногда имеет форму, напоминающую фигурку человека. </a:t>
            </a:r>
          </a:p>
          <a:p>
            <a:pPr>
              <a:lnSpc>
                <a:spcPts val="1800"/>
              </a:lnSpc>
            </a:pPr>
            <a:r>
              <a:rPr lang="ru-RU" sz="1600" i="1" dirty="0" smtClean="0">
                <a:solidFill>
                  <a:srgbClr val="9900CC"/>
                </a:solidFill>
                <a:latin typeface="Cambria" pitchFamily="18" charset="0"/>
              </a:rPr>
              <a:t>На Востоке он является символом долголетия и процветания, «корнем жизни». Ему приписывают способность излечения человека от всех старческих болезней, возвращения молодости, продления жизни. Наука подтверждает положительные действия женьшеня на организм человека. </a:t>
            </a:r>
          </a:p>
          <a:p>
            <a:pPr>
              <a:lnSpc>
                <a:spcPts val="1800"/>
              </a:lnSpc>
            </a:pPr>
            <a:r>
              <a:rPr lang="ru-RU" sz="1600" i="1" dirty="0" smtClean="0">
                <a:solidFill>
                  <a:srgbClr val="9900CC"/>
                </a:solidFill>
                <a:latin typeface="Cambria" pitchFamily="18" charset="0"/>
              </a:rPr>
              <a:t>В связи с редкостью этого растения в природе его выращивают на специальных плантациях. Корни искусственно посеянного </a:t>
            </a:r>
            <a:r>
              <a:rPr lang="ru-RU" sz="1600" i="1" dirty="0">
                <a:solidFill>
                  <a:srgbClr val="9900CC"/>
                </a:solidFill>
                <a:latin typeface="Cambria" pitchFamily="18" charset="0"/>
              </a:rPr>
              <a:t>женьшеня </a:t>
            </a:r>
            <a:r>
              <a:rPr lang="ru-RU" sz="1600" i="1" dirty="0" smtClean="0">
                <a:solidFill>
                  <a:srgbClr val="9900CC"/>
                </a:solidFill>
                <a:latin typeface="Cambria" pitchFamily="18" charset="0"/>
              </a:rPr>
              <a:t>через пять лет достигают 40–80 граммов. В диком состоянии корни женьшеня достигают пятисот граммов при возрасте около ста лет</a:t>
            </a:r>
            <a:r>
              <a:rPr lang="ru-RU" sz="1600" i="1" dirty="0" smtClean="0">
                <a:solidFill>
                  <a:srgbClr val="9900CC"/>
                </a:solidFill>
              </a:rPr>
              <a:t>.</a:t>
            </a:r>
            <a:endParaRPr lang="ru-RU" sz="1600" i="1" dirty="0">
              <a:solidFill>
                <a:srgbClr val="9900CC"/>
              </a:solidFill>
            </a:endParaRPr>
          </a:p>
        </p:txBody>
      </p:sp>
      <p:pic>
        <p:nvPicPr>
          <p:cNvPr id="3074" name="Picture 2" descr="C:\Users\AndrusenkoAV\Desktop\ПРИРОДА-грант\изюбр (благородный олень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7446" y="1484784"/>
            <a:ext cx="3614827" cy="5019949"/>
          </a:xfrm>
          <a:prstGeom prst="rect">
            <a:avLst/>
          </a:prstGeom>
          <a:noFill/>
        </p:spPr>
      </p:pic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4704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6" name="TextBox 15"/>
          <p:cNvSpPr txBox="1"/>
          <p:nvPr/>
        </p:nvSpPr>
        <p:spPr>
          <a:xfrm>
            <a:off x="7740352" y="6304964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692696"/>
            <a:ext cx="4536504" cy="5688632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9512" y="620688"/>
            <a:ext cx="8964488" cy="43204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99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Геннадий Дмитриевич </a:t>
            </a:r>
            <a:r>
              <a:rPr lang="ru-RU" sz="2400" b="1" dirty="0" err="1" smtClean="0">
                <a:ln w="11430"/>
                <a:solidFill>
                  <a:srgbClr val="99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Павлишин</a:t>
            </a:r>
            <a:r>
              <a:rPr lang="ru-RU" sz="2400" b="1" dirty="0" smtClean="0">
                <a:ln w="11430"/>
                <a:solidFill>
                  <a:srgbClr val="99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endParaRPr lang="ru-RU" sz="2400" b="1" dirty="0">
              <a:ln w="11430"/>
              <a:solidFill>
                <a:srgbClr val="99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Picture 3" descr="E:\Moloko\Работа\грант природа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557C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4704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8136496" y="80728"/>
            <a:ext cx="900000" cy="900000"/>
            <a:chOff x="7214636" y="4839209"/>
            <a:chExt cx="1656184" cy="1728192"/>
          </a:xfrm>
          <a:solidFill>
            <a:srgbClr val="D96DCA"/>
          </a:solidFill>
        </p:grpSpPr>
        <p:sp>
          <p:nvSpPr>
            <p:cNvPr id="14" name="Овал 13"/>
            <p:cNvSpPr/>
            <p:nvPr/>
          </p:nvSpPr>
          <p:spPr>
            <a:xfrm>
              <a:off x="7214636" y="4839209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9" descr="C:\Users\AndrusenkoAV\Desktop\ПРИРОДА - презентация\kisspng-computer-icons-palette-paintbrush-art-5aef30a1113d99.483776101525624993070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6904" y="5144218"/>
              <a:ext cx="1169071" cy="1067413"/>
            </a:xfrm>
            <a:prstGeom prst="rect">
              <a:avLst/>
            </a:prstGeom>
            <a:grpFill/>
          </p:spPr>
        </p:pic>
      </p:grpSp>
      <p:sp>
        <p:nvSpPr>
          <p:cNvPr id="10" name="TextBox 9"/>
          <p:cNvSpPr txBox="1"/>
          <p:nvPr/>
        </p:nvSpPr>
        <p:spPr>
          <a:xfrm>
            <a:off x="7740352" y="6376972"/>
            <a:ext cx="1080120" cy="292388"/>
          </a:xfrm>
          <a:prstGeom prst="rect">
            <a:avLst/>
          </a:prstGeom>
          <a:solidFill>
            <a:srgbClr val="FF66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091055" cy="300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411760" y="1162775"/>
            <a:ext cx="655272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– народный художник России, получивший широкое мировое признание.</a:t>
            </a:r>
            <a:r>
              <a:rPr lang="ru-RU" sz="1600" dirty="0" smtClean="0">
                <a:solidFill>
                  <a:srgbClr val="7D7D7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График, работает в области монументального, декоративно-прикладного искусства, книжной графики. Член Союза художников России с 1973 года.  Почётный гражданин г. Хабаровска (1993). Имеет множество отечественных и зарубежных наград.</a:t>
            </a:r>
            <a:endParaRPr lang="ru-RU" sz="1600" dirty="0" smtClean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indent="-18000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Родился в 1938 году в Хабаровске. В 1964 году окончил Владивостокское художественное училище.</a:t>
            </a:r>
            <a:r>
              <a:rPr lang="ru-RU" sz="1600" dirty="0" smtClean="0">
                <a:solidFill>
                  <a:srgbClr val="7D7D7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Известность пришла к нему после иллюстрации книги Д. </a:t>
            </a:r>
            <a:r>
              <a:rPr lang="ru-RU" sz="1600" dirty="0" err="1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Нагишкина</a:t>
            </a: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«Амурские сказки». Всего им оформлено более 100 изданий. Проиллюстрированные им книги издавались во многих странах мира.</a:t>
            </a:r>
            <a:endParaRPr lang="ru-RU" sz="1600" dirty="0" smtClean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indent="-18000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Художник любит дальневосточную природу, удивительно «живо» передаёт её растительный и животный мир. Специалисты отмечают, что по его рисункам можно изучать флору и фауну Дальнего Востока. За изображения животных и цветов в Японии ему присудили восемь «жёлтых бантов».</a:t>
            </a:r>
            <a:endParaRPr lang="ru-RU" sz="1600" dirty="0" smtClean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indent="-18000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Г. Д. </a:t>
            </a:r>
            <a:r>
              <a:rPr lang="ru-RU" sz="1600" dirty="0" err="1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Павлишин</a:t>
            </a: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– признанный в мире мастер флорентийской мозаики. Наиболее широко известна его огромная мозаичная картина «Поэма о Приамурье» (1979), состоящая из более 100 тыс. обработанных камней, над которой автор трудился несколько месяцев. </a:t>
            </a:r>
            <a:endParaRPr lang="ru-RU" sz="1600" dirty="0" smtClean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indent="-18000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Геннадий </a:t>
            </a:r>
            <a:r>
              <a:rPr lang="ru-RU" sz="1600" dirty="0" err="1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Павлишин</a:t>
            </a: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– большой и талантливый художник, который чрезвычайно много сделал для развития искусства Дальнего Востока. Его произведения входят в Золотой фонд отечественной и мировой культуры.  </a:t>
            </a:r>
            <a:endParaRPr lang="ru-RU" sz="1600" dirty="0" smtClean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50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118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91264" cy="7920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-432000">
              <a:spcBef>
                <a:spcPts val="0"/>
              </a:spcBef>
              <a:spcAft>
                <a:spcPts val="1200"/>
              </a:spcAft>
            </a:pPr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Советы библиографа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668480" y="124271"/>
            <a:ext cx="1224000" cy="12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B4A"/>
              </a:solidFill>
            </a:endParaRPr>
          </a:p>
        </p:txBody>
      </p:sp>
      <p:pic>
        <p:nvPicPr>
          <p:cNvPr id="7" name="Picture 6" descr="C:\Users\AndrusenkoAV\Desktop\Щербакова\прочитайте-ручной-упаковывая-символ-значок-инструкций-1119899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0"/>
            <a:ext cx="1512168" cy="15121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9512" y="1340769"/>
            <a:ext cx="871296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-360000" algn="just" fontAlgn="base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В саду, где гуляют амурские тигры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: экскурсия по зоосаду «Приамурский» им. В. П. Сысоева : фотоальбом / </a:t>
            </a:r>
            <a:r>
              <a:rPr lang="en-US" sz="1400" dirty="0">
                <a:solidFill>
                  <a:prstClr val="black"/>
                </a:solidFill>
                <a:latin typeface="Cambria" pitchFamily="18" charset="0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авт.-сост.  и фот. Е. </a:t>
            </a:r>
            <a:r>
              <a:rPr lang="ru-RU" sz="1400" dirty="0" err="1">
                <a:solidFill>
                  <a:prstClr val="black"/>
                </a:solidFill>
                <a:latin typeface="Cambria" pitchFamily="18" charset="0"/>
              </a:rPr>
              <a:t>Асейдулина</a:t>
            </a:r>
            <a:r>
              <a:rPr lang="en-US" sz="1400" dirty="0">
                <a:solidFill>
                  <a:prstClr val="black"/>
                </a:solidFill>
                <a:latin typeface="Cambria" pitchFamily="18" charset="0"/>
              </a:rPr>
              <a:t>]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. – Хабаровск : </a:t>
            </a:r>
            <a:r>
              <a:rPr lang="en-US" sz="1400" dirty="0">
                <a:solidFill>
                  <a:prstClr val="black"/>
                </a:solidFill>
                <a:latin typeface="Cambria" pitchFamily="18" charset="0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б. и.</a:t>
            </a:r>
            <a:r>
              <a:rPr lang="en-US" sz="1400" dirty="0">
                <a:solidFill>
                  <a:prstClr val="black"/>
                </a:solidFill>
                <a:latin typeface="Cambria" pitchFamily="18" charset="0"/>
              </a:rPr>
              <a:t>]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, </a:t>
            </a:r>
            <a:r>
              <a:rPr lang="en-US" sz="1400" dirty="0">
                <a:solidFill>
                  <a:prstClr val="black"/>
                </a:solidFill>
                <a:latin typeface="Cambria" pitchFamily="18" charset="0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20</a:t>
            </a:r>
            <a:r>
              <a:rPr lang="en-US" sz="1400" dirty="0">
                <a:solidFill>
                  <a:prstClr val="black"/>
                </a:solidFill>
                <a:latin typeface="Cambria" pitchFamily="18" charset="0"/>
              </a:rPr>
              <a:t>--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?</a:t>
            </a:r>
            <a:r>
              <a:rPr lang="en-US" sz="1400" dirty="0">
                <a:solidFill>
                  <a:prstClr val="black"/>
                </a:solidFill>
                <a:latin typeface="Cambria" pitchFamily="18" charset="0"/>
              </a:rPr>
              <a:t>]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. – 47 с. : </a:t>
            </a:r>
            <a:r>
              <a:rPr lang="ru-RU" sz="1400" dirty="0" err="1">
                <a:solidFill>
                  <a:prstClr val="black"/>
                </a:solidFill>
                <a:latin typeface="Cambria" pitchFamily="18" charset="0"/>
              </a:rPr>
              <a:t>цв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. фот.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  <a:sym typeface="Wingdings"/>
              </a:rPr>
              <a:t>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ДВ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38 / В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118</a:t>
            </a:r>
            <a:endParaRPr lang="ru-RU" sz="1400" dirty="0">
              <a:solidFill>
                <a:prstClr val="black"/>
              </a:solidFill>
              <a:latin typeface="Cambria" pitchFamily="18" charset="0"/>
            </a:endParaRPr>
          </a:p>
          <a:p>
            <a:pPr lvl="0" indent="-360000" algn="just" fontAlgn="base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Журавель</a:t>
            </a:r>
            <a:r>
              <a:rPr lang="ru-RU" sz="1400" b="1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, Е. В. 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Экологические проблемы дальневосточных регионов России : учеб. пособие для студентов </a:t>
            </a:r>
            <a:r>
              <a:rPr lang="ru-RU" sz="1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400" dirty="0" err="1" bmk="">
                <a:latin typeface="Cambria" pitchFamily="18" charset="0"/>
                <a:ea typeface="Calibri" pitchFamily="34" charset="0"/>
                <a:cs typeface="Times New Roman" pitchFamily="18" charset="0"/>
              </a:rPr>
              <a:t>ысш</a:t>
            </a:r>
            <a:r>
              <a:rPr lang="ru-RU" sz="1400" dirty="0" bmk="">
                <a:latin typeface="Cambria" pitchFamily="18" charset="0"/>
                <a:ea typeface="Calibri" pitchFamily="34" charset="0"/>
                <a:cs typeface="Times New Roman" pitchFamily="18" charset="0"/>
              </a:rPr>
              <a:t>. учеб. заведений 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/ Е. В. Журавель, В. В. Мордухович ; </a:t>
            </a:r>
            <a:r>
              <a:rPr lang="ru-RU" sz="1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Дальневост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федер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. ун-т.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Владивосток 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Дальневост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федер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. ун-т, 2014.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4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212, [1] с. : </a:t>
            </a:r>
            <a:r>
              <a:rPr lang="ru-RU" sz="1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цв</a:t>
            </a:r>
            <a:r>
              <a:rPr lang="ru-RU" sz="1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. ил., табл</a:t>
            </a:r>
            <a:r>
              <a:rPr lang="ru-RU" sz="1400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ДВ 39 / Ж 91) 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  <a:p>
            <a:pPr lvl="0" indent="-360000" algn="just" fontAlgn="base"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Заповедное ожерелье Амура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: 100 лет заповед</a:t>
            </a:r>
            <a:r>
              <a:rPr lang="ru-RU" sz="1400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системе России /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Всемир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 фонд дикой природы, Амур. фил., Заповедная Россия ; [сост.: О.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Квитко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, С. Титова].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Владивосток : [б. и.], 2018.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101, [2] с.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 ил., карты,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портр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ДВ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39 /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З-33 </a:t>
            </a:r>
            <a:endParaRPr kumimoji="0" lang="ru-RU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indent="-360000" algn="just" eaLnBrk="0" fontAlgn="base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Край Хабаровский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Our native land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Khabarovsky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krai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: Мир природы. Фауна : фотоальбом / [фот.: А. С. Баталов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и др.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; сост.: А. Н. Посохов ; авт. текста: А. Л. Антонов ; вступ. слово: В.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Шпорт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].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Хабаровск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Приамур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 ведомости, 2012. – 239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 ил.,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портр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В 38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/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К 775 </a:t>
            </a:r>
            <a:endParaRPr kumimoji="0" lang="ru-RU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indent="-360000" algn="just" eaLnBrk="0" fontAlgn="base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Край Хабаровский. Мир природы. Флора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Our native land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Khabarovsky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krai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Wild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life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Flora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: фотоальбом / [С. Д.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Шлотгауэр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;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фотоил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А. С. Баталов ; пер. на англ. Г. 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Мисюра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].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Хабаровск : Приамур. ведомости, 2013.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191 с. : ил.,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ил.,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портр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</a:rPr>
              <a:t>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ДВ 37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/ К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775</a:t>
            </a:r>
            <a:endParaRPr kumimoji="0" lang="ru-RU" sz="1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-360000" algn="just" fontAlgn="base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Кучеренко, С. П.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Рыбы Амура / </a:t>
            </a:r>
            <a:r>
              <a:rPr lang="ru-RU" sz="1400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фотоил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 Ю. И. </a:t>
            </a:r>
            <a:r>
              <a:rPr lang="ru-RU" sz="1400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Дунский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2-е изд., </a:t>
            </a:r>
            <a:r>
              <a:rPr lang="ru-RU" sz="1400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испр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 и доп.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Хабаровск : Приамур. ведомости, 2005.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270, [1] с. : фот., ил.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(Дальний Восток России. Окно в природу).</a:t>
            </a:r>
            <a:r>
              <a:rPr lang="ru-RU" sz="14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38 / К 959</a:t>
            </a:r>
            <a:endParaRPr lang="ru-RU" sz="6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lvl="0" indent="-360000" algn="just" eaLnBrk="0" fontAlgn="base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Наводнение 2013.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Талакан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РусГидро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Бурейская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ГЭС, 2014.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143 с.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 ил.,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портр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35 / Н 154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indent="-36000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b="1" dirty="0" smtClean="0">
                <a:latin typeface="Cambria" pitchFamily="18" charset="0"/>
              </a:rPr>
              <a:t>Национальный парк «</a:t>
            </a:r>
            <a:r>
              <a:rPr lang="ru-RU" sz="1400" b="1" dirty="0" err="1" smtClean="0">
                <a:latin typeface="Cambria" pitchFamily="18" charset="0"/>
              </a:rPr>
              <a:t>Анюйский</a:t>
            </a:r>
            <a:r>
              <a:rPr lang="ru-RU" sz="1400" b="1" dirty="0" smtClean="0">
                <a:latin typeface="Cambria" pitchFamily="18" charset="0"/>
              </a:rPr>
              <a:t>»</a:t>
            </a:r>
            <a:r>
              <a:rPr lang="ru-RU" sz="1400" dirty="0" smtClean="0">
                <a:latin typeface="Cambria" pitchFamily="18" charset="0"/>
              </a:rPr>
              <a:t> = </a:t>
            </a:r>
            <a:r>
              <a:rPr lang="ru-RU" sz="1400" dirty="0" err="1" smtClean="0">
                <a:latin typeface="Cambria" pitchFamily="18" charset="0"/>
              </a:rPr>
              <a:t>National</a:t>
            </a:r>
            <a:r>
              <a:rPr lang="ru-RU" sz="1400" dirty="0" smtClean="0">
                <a:latin typeface="Cambria" pitchFamily="18" charset="0"/>
              </a:rPr>
              <a:t> </a:t>
            </a:r>
            <a:r>
              <a:rPr lang="ru-RU" sz="1400" dirty="0" err="1" smtClean="0">
                <a:latin typeface="Cambria" pitchFamily="18" charset="0"/>
              </a:rPr>
              <a:t>park</a:t>
            </a:r>
            <a:r>
              <a:rPr lang="ru-RU" sz="1400" dirty="0" smtClean="0">
                <a:latin typeface="Cambria" pitchFamily="18" charset="0"/>
              </a:rPr>
              <a:t> "</a:t>
            </a:r>
            <a:r>
              <a:rPr lang="ru-RU" sz="1400" dirty="0" err="1" smtClean="0">
                <a:latin typeface="Cambria" pitchFamily="18" charset="0"/>
              </a:rPr>
              <a:t>Anyuisky</a:t>
            </a:r>
            <a:r>
              <a:rPr lang="ru-RU" sz="1400" dirty="0" smtClean="0">
                <a:latin typeface="Cambria" pitchFamily="18" charset="0"/>
              </a:rPr>
              <a:t>" : Растительный покров / М. В. Крюкова [и др.] ; </a:t>
            </a:r>
            <a:r>
              <a:rPr lang="ru-RU" sz="1400" dirty="0" err="1" smtClean="0">
                <a:latin typeface="Cambria" pitchFamily="18" charset="0"/>
              </a:rPr>
              <a:t>Объед</a:t>
            </a:r>
            <a:r>
              <a:rPr lang="ru-RU" sz="1400" dirty="0" smtClean="0">
                <a:latin typeface="Cambria" pitchFamily="18" charset="0"/>
              </a:rPr>
              <a:t>. дирекция </a:t>
            </a:r>
            <a:r>
              <a:rPr lang="ru-RU" sz="1400" dirty="0" err="1" smtClean="0">
                <a:latin typeface="Cambria" pitchFamily="18" charset="0"/>
              </a:rPr>
              <a:t>гос</a:t>
            </a:r>
            <a:r>
              <a:rPr lang="ru-RU" sz="1400" dirty="0" smtClean="0">
                <a:latin typeface="Cambria" pitchFamily="18" charset="0"/>
              </a:rPr>
              <a:t>. природ. заповедников и </a:t>
            </a:r>
            <a:r>
              <a:rPr lang="ru-RU" sz="1400" dirty="0" err="1" smtClean="0">
                <a:latin typeface="Cambria" pitchFamily="18" charset="0"/>
              </a:rPr>
              <a:t>нац</a:t>
            </a:r>
            <a:r>
              <a:rPr lang="ru-RU" sz="1400" dirty="0" smtClean="0">
                <a:latin typeface="Cambria" pitchFamily="18" charset="0"/>
              </a:rPr>
              <a:t>. парков Хабар. края.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lang="ru-RU" sz="1400" dirty="0" smtClean="0">
                <a:latin typeface="Cambria" pitchFamily="18" charset="0"/>
              </a:rPr>
              <a:t>Хабаровск : Хабар. краев. тип., 2017.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400" dirty="0" smtClean="0">
                <a:latin typeface="Cambria" pitchFamily="18" charset="0"/>
              </a:rPr>
              <a:t> 206, [1] с., [14] л. ил. : ил., карты.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39 / Н355</a:t>
            </a:r>
            <a:endParaRPr lang="ru-RU" sz="1400" dirty="0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71"/>
            <a:ext cx="9152511" cy="118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7668480" y="124271"/>
            <a:ext cx="1224000" cy="12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B4A"/>
              </a:solidFill>
            </a:endParaRPr>
          </a:p>
        </p:txBody>
      </p:sp>
      <p:pic>
        <p:nvPicPr>
          <p:cNvPr id="7" name="Picture 6" descr="C:\Users\AndrusenkoAV\Desktop\Щербакова\прочитайте-ручной-упаковывая-символ-значок-инструкций-1119899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33567" y="0"/>
            <a:ext cx="1512168" cy="15121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68344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9512" y="1269339"/>
            <a:ext cx="8784976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-36000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Нечаев, А. П.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Зелёные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стрелы : рассказы амур. ботаника / А. П.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Нечаев.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3-е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изд., пересмотр. –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Хабаровск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: Приамур. ведомости, 2009. –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255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, [1] с., [1] л. </a:t>
            </a:r>
            <a:r>
              <a:rPr lang="ru-RU" sz="1400" dirty="0" err="1">
                <a:solidFill>
                  <a:prstClr val="black"/>
                </a:solidFill>
                <a:latin typeface="Cambria" pitchFamily="18" charset="0"/>
              </a:rPr>
              <a:t>портр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., [24] л. </a:t>
            </a:r>
            <a:r>
              <a:rPr lang="ru-RU" sz="1400" dirty="0" err="1">
                <a:solidFill>
                  <a:prstClr val="black"/>
                </a:solidFill>
                <a:latin typeface="Cambria" pitchFamily="18" charset="0"/>
              </a:rPr>
              <a:t>цв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. фот. : рис. –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(Дальний Восток России. Окно в природу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).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37 / Н 59</a:t>
            </a:r>
            <a:endParaRPr lang="ru-RU" sz="1400" dirty="0">
              <a:solidFill>
                <a:prstClr val="black"/>
              </a:solidFill>
              <a:latin typeface="Cambria" pitchFamily="18" charset="0"/>
            </a:endParaRPr>
          </a:p>
          <a:p>
            <a:pPr indent="-36000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b="1" dirty="0" smtClean="0">
                <a:latin typeface="Cambria" pitchFamily="18" charset="0"/>
              </a:rPr>
              <a:t>Охотское </a:t>
            </a:r>
            <a:r>
              <a:rPr lang="ru-RU" sz="1400" b="1" dirty="0">
                <a:latin typeface="Cambria" pitchFamily="18" charset="0"/>
              </a:rPr>
              <a:t>море </a:t>
            </a:r>
            <a:r>
              <a:rPr lang="ru-RU" sz="1400" dirty="0">
                <a:latin typeface="Cambria" pitchFamily="18" charset="0"/>
              </a:rPr>
              <a:t>= </a:t>
            </a:r>
            <a:r>
              <a:rPr lang="en-US" sz="1400" dirty="0">
                <a:latin typeface="Cambria" pitchFamily="18" charset="0"/>
              </a:rPr>
              <a:t>The sea of Okhotsk</a:t>
            </a:r>
            <a:r>
              <a:rPr lang="ru-RU" sz="1400" dirty="0">
                <a:latin typeface="Cambria" pitchFamily="18" charset="0"/>
              </a:rPr>
              <a:t> : </a:t>
            </a:r>
            <a:r>
              <a:rPr lang="ru-RU" sz="1400" dirty="0" smtClean="0">
                <a:latin typeface="Cambria" pitchFamily="18" charset="0"/>
              </a:rPr>
              <a:t>геогр. </a:t>
            </a:r>
            <a:r>
              <a:rPr lang="ru-RU" sz="1400" dirty="0" err="1" smtClean="0">
                <a:latin typeface="Cambria" pitchFamily="18" charset="0"/>
              </a:rPr>
              <a:t>энцикл</a:t>
            </a:r>
            <a:r>
              <a:rPr lang="ru-RU" sz="1400" dirty="0" smtClean="0">
                <a:latin typeface="Cambria" pitchFamily="18" charset="0"/>
              </a:rPr>
              <a:t>. </a:t>
            </a:r>
            <a:r>
              <a:rPr lang="ru-RU" sz="1400" dirty="0">
                <a:latin typeface="Cambria" pitchFamily="18" charset="0"/>
              </a:rPr>
              <a:t>/ Рус. геогр. о-во ; [авт. текста и сост. Е. Сазонов ; ред. Р. </a:t>
            </a:r>
            <a:r>
              <a:rPr lang="ru-RU" sz="1400" dirty="0" err="1">
                <a:latin typeface="Cambria" pitchFamily="18" charset="0"/>
              </a:rPr>
              <a:t>Фарзутдинов</a:t>
            </a:r>
            <a:r>
              <a:rPr lang="ru-RU" sz="1400" dirty="0">
                <a:latin typeface="Cambria" pitchFamily="18" charset="0"/>
              </a:rPr>
              <a:t> ; фот.: А. </a:t>
            </a:r>
            <a:r>
              <a:rPr lang="ru-RU" sz="1400" dirty="0" smtClean="0">
                <a:latin typeface="Cambria" pitchFamily="18" charset="0"/>
              </a:rPr>
              <a:t>Ворон].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ru-RU" sz="1400" dirty="0" smtClean="0">
                <a:latin typeface="Cambria" pitchFamily="18" charset="0"/>
              </a:rPr>
              <a:t> [</a:t>
            </a:r>
            <a:r>
              <a:rPr lang="ru-RU" sz="1400" dirty="0">
                <a:latin typeface="Cambria" pitchFamily="18" charset="0"/>
              </a:rPr>
              <a:t>Москва : </a:t>
            </a:r>
            <a:r>
              <a:rPr lang="ru-RU" sz="1400" dirty="0" err="1">
                <a:latin typeface="Cambria" pitchFamily="18" charset="0"/>
              </a:rPr>
              <a:t>Комсом</a:t>
            </a:r>
            <a:r>
              <a:rPr lang="ru-RU" sz="1400" dirty="0">
                <a:latin typeface="Cambria" pitchFamily="18" charset="0"/>
              </a:rPr>
              <a:t>. правда, 2018]. - 158 с. : </a:t>
            </a:r>
            <a:r>
              <a:rPr lang="ru-RU" sz="1400" dirty="0" err="1">
                <a:latin typeface="Cambria" pitchFamily="18" charset="0"/>
              </a:rPr>
              <a:t>цв</a:t>
            </a:r>
            <a:r>
              <a:rPr lang="ru-RU" sz="1400" dirty="0">
                <a:latin typeface="Cambria" pitchFamily="18" charset="0"/>
              </a:rPr>
              <a:t>. ил., карты, </a:t>
            </a:r>
            <a:r>
              <a:rPr lang="ru-RU" sz="1400" dirty="0" err="1">
                <a:latin typeface="Cambria" pitchFamily="18" charset="0"/>
              </a:rPr>
              <a:t>портр</a:t>
            </a:r>
            <a:r>
              <a:rPr lang="ru-RU" sz="1400" dirty="0" smtClean="0">
                <a:latin typeface="Cambria" pitchFamily="18" charset="0"/>
              </a:rPr>
              <a:t>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35 / О-924</a:t>
            </a:r>
            <a:endParaRPr lang="ru-RU" sz="1400" dirty="0">
              <a:latin typeface="Cambria" pitchFamily="18" charset="0"/>
            </a:endParaRPr>
          </a:p>
          <a:p>
            <a:pPr indent="-36000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b="1" dirty="0">
                <a:latin typeface="Cambria" pitchFamily="18" charset="0"/>
              </a:rPr>
              <a:t>Прогулка по зоосаду </a:t>
            </a:r>
            <a:r>
              <a:rPr lang="ru-RU" sz="1400" b="1" dirty="0" smtClean="0">
                <a:latin typeface="Cambria" pitchFamily="18" charset="0"/>
              </a:rPr>
              <a:t>«Приамурский» </a:t>
            </a:r>
            <a:r>
              <a:rPr lang="ru-RU" sz="1400" b="1" dirty="0">
                <a:latin typeface="Cambria" pitchFamily="18" charset="0"/>
              </a:rPr>
              <a:t>им. В. П. Сысоева</a:t>
            </a:r>
            <a:r>
              <a:rPr lang="ru-RU" sz="1400" dirty="0">
                <a:latin typeface="Cambria" pitchFamily="18" charset="0"/>
              </a:rPr>
              <a:t> : фотоальбом / Хабар. краев. дет. </a:t>
            </a:r>
            <a:r>
              <a:rPr lang="ru-RU" sz="1400" dirty="0" err="1">
                <a:latin typeface="Cambria" pitchFamily="18" charset="0"/>
              </a:rPr>
              <a:t>экол</a:t>
            </a:r>
            <a:r>
              <a:rPr lang="ru-RU" sz="1400" dirty="0">
                <a:latin typeface="Cambria" pitchFamily="18" charset="0"/>
              </a:rPr>
              <a:t>.-биол. центр «</a:t>
            </a:r>
            <a:r>
              <a:rPr lang="ru-RU" sz="1400" dirty="0" err="1">
                <a:latin typeface="Cambria" pitchFamily="18" charset="0"/>
              </a:rPr>
              <a:t>ТинЭко</a:t>
            </a:r>
            <a:r>
              <a:rPr lang="ru-RU" sz="1400" dirty="0">
                <a:latin typeface="Cambria" pitchFamily="18" charset="0"/>
              </a:rPr>
              <a:t>» ; фот. Е. В. </a:t>
            </a:r>
            <a:r>
              <a:rPr lang="ru-RU" sz="1400" dirty="0" err="1">
                <a:latin typeface="Cambria" pitchFamily="18" charset="0"/>
              </a:rPr>
              <a:t>Асейдулина</a:t>
            </a:r>
            <a:r>
              <a:rPr lang="ru-RU" sz="1400" dirty="0">
                <a:latin typeface="Cambria" pitchFamily="18" charset="0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lang="ru-RU" sz="1400" dirty="0" smtClean="0">
                <a:latin typeface="Cambria" pitchFamily="18" charset="0"/>
              </a:rPr>
              <a:t>Хабаровск </a:t>
            </a:r>
            <a:r>
              <a:rPr lang="ru-RU" sz="1400" dirty="0">
                <a:latin typeface="Cambria" pitchFamily="18" charset="0"/>
              </a:rPr>
              <a:t>: </a:t>
            </a:r>
            <a:r>
              <a:rPr lang="ru-RU" sz="1400" dirty="0" err="1">
                <a:latin typeface="Cambria" pitchFamily="18" charset="0"/>
              </a:rPr>
              <a:t>Арно</a:t>
            </a:r>
            <a:r>
              <a:rPr lang="ru-RU" sz="1400" dirty="0">
                <a:latin typeface="Cambria" pitchFamily="18" charset="0"/>
              </a:rPr>
              <a:t>, 2011.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lang="ru-RU" sz="1400" dirty="0" smtClean="0">
                <a:latin typeface="Cambria" pitchFamily="18" charset="0"/>
              </a:rPr>
              <a:t>95</a:t>
            </a:r>
            <a:r>
              <a:rPr lang="ru-RU" sz="1400" dirty="0">
                <a:latin typeface="Cambria" pitchFamily="18" charset="0"/>
              </a:rPr>
              <a:t>, [1] с. : </a:t>
            </a:r>
            <a:r>
              <a:rPr lang="ru-RU" sz="1400" dirty="0" err="1">
                <a:latin typeface="Cambria" pitchFamily="18" charset="0"/>
              </a:rPr>
              <a:t>цв</a:t>
            </a:r>
            <a:r>
              <a:rPr lang="ru-RU" sz="1400" dirty="0">
                <a:latin typeface="Cambria" pitchFamily="18" charset="0"/>
              </a:rPr>
              <a:t>. </a:t>
            </a:r>
            <a:r>
              <a:rPr lang="ru-RU" sz="1400" dirty="0" smtClean="0">
                <a:latin typeface="Cambria" pitchFamily="18" charset="0"/>
              </a:rPr>
              <a:t>ил.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39 / П 786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  <a:p>
            <a:pPr lvl="0" indent="-2880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Тайга амурская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: [фотоальбом] / фотосъёмка А. Бояринова ; [авт. текста: А. Г.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Измоденов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, А. Г. Бояринов ; сост. А. Н. Посохов].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Хабаровск : РИОТИП, 2010.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127, [1] с.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фот.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37 / Т 14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lvl="0" indent="-2880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Усенко, Н. В.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Деревья, кустарники и лианы Дальнего Востока : справ. кн. / под общ. ред. С. Д.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Шлотгауэр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3-е изд.,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перераб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и доп.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Хабаровск : Приамур. ведомости, 2010.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271 с., [16] л. ил. </a:t>
            </a:r>
            <a:r>
              <a:rPr lang="ru-RU" sz="1400" dirty="0" smtClean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(Дальний Восток России. Окно в природу).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 37 / У 745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lvl="0" indent="-2880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Шантарские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острова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=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The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Shantar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islands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: геогр.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энцикл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/ Рус. геогр. о-во ; [авт. текста Е. Сазонов ; ред. Р.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Фарзутдинов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].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[Москва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Комсом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правда, 2019].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 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158, [2] с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ил., карт.,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портр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., факс.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19 / Ш 22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lvl="0" indent="-2880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Шлотгауэр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, С. Д.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Времена года : хрестоматия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дальневост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природы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/ С. Д.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Шлотгауэр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;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фотоил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Ю.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Шибнева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3-е изд.,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пересм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Хабаровск : Приамур. ведомости, 2011.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255 с. : ил.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 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(Дальний Восток России : Окно в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прир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оду).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 / Ш 697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lvl="0" indent="-2880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Экология реки Амур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: дайджест /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Дальневост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науч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б-ка ; [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редкол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.: В. В.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Бардюк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(отв. ред.), Н. Н. Чернова (сост.)].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Хабаровск : ДВГНБ, 2008.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203 с.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39 / Э 40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lvl="0" indent="-2880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Японское море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: энциклопедия / авт. и сост. И. С.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Зонн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и А. Г. Костяной ; под ред. А. Н. Косарева.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Москва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Междунар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 отношения, 2009. 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420, [1] с. : ил.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Microsoft Sans Serif"/>
                <a:cs typeface="Microsoft Sans Serif"/>
                <a:sym typeface="Wingdings"/>
              </a:rPr>
              <a:t> ДВ 35 / Я 704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6381328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4783" y="327511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34783" y="327511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118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60432" y="1484784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224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0744" y="6381328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729" y="1137692"/>
            <a:ext cx="8496944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  <a:buClr>
                <a:srgbClr val="52A87B"/>
              </a:buClr>
            </a:pPr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ВИДЕОИЗДАНИЯ</a:t>
            </a:r>
          </a:p>
          <a:p>
            <a:pPr lvl="0" indent="-288000" algn="just">
              <a:spcAft>
                <a:spcPts val="600"/>
              </a:spcAft>
              <a:buClr>
                <a:srgbClr val="52A87B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Зоосад «Приамурский» им. В. П. Сысоева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1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экскурсия]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В. Долин, Е. В. </a:t>
            </a:r>
            <a:r>
              <a:rPr lang="ru-RU" sz="1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Асейдулина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Хабаровск: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Дальневост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киностудия, 2008. – 1 </a:t>
            </a:r>
            <a:r>
              <a:rPr lang="en-US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D-ROM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Изображение (движущееся ; двухмерное) : видео.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/>
              </a:rPr>
              <a:t>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 39 / З-836</a:t>
            </a:r>
          </a:p>
          <a:p>
            <a:pPr lvl="0" indent="-288000" algn="just">
              <a:spcAft>
                <a:spcPts val="600"/>
              </a:spcAft>
              <a:buClr>
                <a:srgbClr val="52A87B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Любить полосатого зверя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[док. фильм] / режиссёр А. Самойлова ; оператор А. Самойлов. – Хабаровск: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Дальневост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киностудия, 2008. – 1 DVD-ROM 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Изображение (движущееся ; двухмерное) : видео.  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/>
              </a:rPr>
              <a:t>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 38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Л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932</a:t>
            </a:r>
          </a:p>
          <a:p>
            <a:pPr lvl="0" indent="-288000" algn="just">
              <a:buClr>
                <a:srgbClr val="52A87B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Тигры 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женщин не трогают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[док. фильм] / авт. сценария и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В.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Василиненко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оператор А. Самойлов. – Хабаровск 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Дальневост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киностудия, 2014. – 1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VD-ROM 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Изображение (движущееся ; двухмерное) : видео.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/>
              </a:rPr>
              <a:t>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 / Т 295</a:t>
            </a:r>
          </a:p>
          <a:p>
            <a:pPr lvl="0" algn="just">
              <a:spcAft>
                <a:spcPts val="600"/>
              </a:spcAft>
              <a:buClr>
                <a:srgbClr val="B562FA"/>
              </a:buClr>
            </a:pP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https://www.youtube.com/watch?v=mo-adlJUGrc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288000" algn="just">
              <a:buClr>
                <a:srgbClr val="52A87B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Тропой амурского тигра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док. фильм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авт. сценария и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О.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Аполлонова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оператор Д. Сафонов. – Хабаровск 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Дальневост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киностудия, 2017. – 1 DVD-ROM 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Изображение (движущееся ; двухмерное) : видео.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/>
              </a:rPr>
              <a:t>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 38 / Т 745</a:t>
            </a:r>
          </a:p>
          <a:p>
            <a:pPr lvl="0" algn="just">
              <a:spcAft>
                <a:spcPts val="600"/>
              </a:spcAft>
              <a:buClr>
                <a:srgbClr val="52A87B"/>
              </a:buClr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https://www.culture.ru/movies/4327/razumnyi-kinematograf-tropoi-amurskogo-tigra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288000" algn="just">
              <a:spcAft>
                <a:spcPts val="600"/>
              </a:spcAft>
              <a:buClr>
                <a:srgbClr val="52A87B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Фотоальбом по Хабаровскому краю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Photo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album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Khabarovsky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krai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[видеофильм] / Правительство Хабар. края, М-во культуры, Упр. по туризму. – Хабаровск : Правительство Хабар. края, [2013]. – 1 DVD-ROM 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Изображение (движущееся ; двухмерное) : видео.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/>
              </a:rPr>
              <a:t>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/ Ф 815</a:t>
            </a:r>
          </a:p>
          <a:p>
            <a:pPr lvl="0" indent="-288000" algn="just">
              <a:spcAft>
                <a:spcPts val="600"/>
              </a:spcAft>
              <a:buClr>
                <a:srgbClr val="52A87B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Чего не знают тигры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док. фильм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авт. сценария и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В.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Василиненко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оператор А. Самойлов. – Хабаровск 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Дальневост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киностудия, 2012. – 1 DVD-ROM 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 – Изображение (движущееся ; двухмерное) : видео.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/>
              </a:rPr>
              <a:t>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 / Ч 349</a:t>
            </a:r>
          </a:p>
          <a:p>
            <a:pPr lvl="0" indent="-288000" algn="just">
              <a:spcAft>
                <a:spcPts val="600"/>
              </a:spcAft>
              <a:buClr>
                <a:srgbClr val="52A87B"/>
              </a:buClr>
              <a:buFont typeface="Wingdings" panose="05000000000000000000" pitchFamily="2" charset="2"/>
              <a:buChar char="ü"/>
            </a:pP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0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6876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60432" y="1484784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0744" y="6381328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876" y="1282393"/>
            <a:ext cx="876624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800"/>
              </a:spcAft>
              <a:buClr>
                <a:srgbClr val="52A87B"/>
              </a:buClr>
            </a:pPr>
            <a:r>
              <a:rPr lang="ru-RU" sz="2000" b="1" dirty="0" smtClean="0">
                <a:solidFill>
                  <a:srgbClr val="9900CC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ЭЛЕКТРОННЫЕ СЕТЕВЫЕ РЕСУРСЫ</a:t>
            </a:r>
          </a:p>
          <a:p>
            <a:pPr marL="288000" lvl="0" indent="-2880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Всё об амурском тигре – хозяине тайги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. – Текст : электронный //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WWF.ru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: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Междунар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. Фонд дикой природы. –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URL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: </a:t>
            </a:r>
            <a:r>
              <a:rPr lang="ru-RU" sz="1400" u="sng" dirty="0">
                <a:solidFill>
                  <a:srgbClr val="0000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https://wwf.ru/species/amurskiy-tigr/vsye-ob-amurskom-tigre-khozyaine-taygi</a:t>
            </a:r>
            <a:r>
              <a:rPr lang="ru-RU" sz="1400" u="sng" dirty="0" smtClean="0">
                <a:solidFill>
                  <a:srgbClr val="0000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ru-RU" sz="1400" dirty="0" smtClean="0">
                <a:solidFill>
                  <a:srgbClr val="0000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(дата обращения: 10.10.2020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).</a:t>
            </a:r>
          </a:p>
          <a:p>
            <a:pPr marL="288000" lvl="0" indent="-2880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Горный хребет </a:t>
            </a:r>
            <a:r>
              <a:rPr lang="ru-RU" sz="1400" b="1" dirty="0" err="1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Дуссе-Алинь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– Текст : электронный //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Russia travel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 :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нац. турист. портал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]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. –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URL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https://russia.travel/objects/281932/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(дата обращения: 10.10.2020).</a:t>
            </a:r>
          </a:p>
          <a:p>
            <a:pPr marL="288000" lvl="0" indent="-2880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Лотос 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Комарова – дальневосточный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лотос.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– Текст : электронный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// На краю земли : блог Людмилы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Лапаевой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URL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: </a:t>
            </a:r>
            <a:r>
              <a:rPr lang="ru-RU" sz="1400" u="sng" dirty="0">
                <a:solidFill>
                  <a:srgbClr val="0000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</a:t>
            </a:r>
            <a:r>
              <a:rPr lang="ru-RU" sz="1400" u="sng" dirty="0" smtClean="0">
                <a:solidFill>
                  <a:srgbClr val="0000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lglusi.ru/far-east/priroda-dikaya-i-ne-ochen/flora/lotos-komarova-dalnevostochnyiy-lotos</a:t>
            </a:r>
            <a:r>
              <a:rPr lang="ru-RU" sz="1400" u="sng" dirty="0" smtClean="0">
                <a:solidFill>
                  <a:srgbClr val="0000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дата обращения: 10.10.2020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).</a:t>
            </a:r>
          </a:p>
          <a:p>
            <a:pPr marL="288000" lvl="0" indent="-2880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Озеро </a:t>
            </a:r>
            <a:r>
              <a:rPr lang="ru-RU" sz="1400" b="1" dirty="0" err="1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Амут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– Текст : электронный //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Russia travel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 :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нац. турист. портал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]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. –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URL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https://russia.travel/objects/281942/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(дата обращения: 10.10.2020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).</a:t>
            </a:r>
          </a:p>
          <a:p>
            <a:pPr marL="288000" lvl="0" indent="-2880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Природа Хабаровского края.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 – Текст : электронный // </a:t>
            </a:r>
            <a:r>
              <a:rPr lang="ru-RU" sz="1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Экопортал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  <a:hlinkClick r:id="rId10"/>
              </a:rPr>
              <a:t>–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URL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: </a:t>
            </a:r>
            <a:r>
              <a:rPr lang="en-US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  <a:hlinkClick r:id="rId10"/>
              </a:rPr>
              <a:t>https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  <a:hlinkClick r:id="rId10"/>
              </a:rPr>
              <a:t>://ecoportal.info/priroda-xabarovskogo-kraya</a:t>
            </a:r>
            <a:r>
              <a:rPr lang="en-US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  <a:hlinkClick r:id="rId10"/>
              </a:rPr>
              <a:t>/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 (дата обращения: 10.10.2020)</a:t>
            </a:r>
          </a:p>
          <a:p>
            <a:pPr marL="288000" lvl="0" indent="-2880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Шантарские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 острова.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 –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Текст : электронный //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Russia travel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 :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нац. турист. портал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]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. –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URL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https://russia.travel/objects/282024/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libri"/>
                <a:cs typeface="Times New Roman"/>
              </a:rPr>
              <a:t>(дата обращения: 10.10.2020).</a:t>
            </a:r>
            <a:endParaRPr lang="ru-RU" sz="14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1200"/>
              </a:spcAft>
              <a:buClr>
                <a:srgbClr val="52A87B"/>
              </a:buClr>
            </a:pPr>
            <a:endParaRPr lang="ru-RU" sz="1400" b="1" dirty="0">
              <a:solidFill>
                <a:srgbClr val="0070C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99" y="0"/>
            <a:ext cx="1116000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11"/>
            <a:ext cx="9144000" cy="118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60432" y="1484784"/>
            <a:ext cx="8496944" cy="4032448"/>
          </a:xfrm>
        </p:spPr>
        <p:txBody>
          <a:bodyPr>
            <a:normAutofit/>
          </a:bodyPr>
          <a:lstStyle/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-4320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3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0744" y="6381328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052736"/>
            <a:ext cx="8640960" cy="510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buClr>
                <a:srgbClr val="52A87B"/>
              </a:buClr>
            </a:pPr>
            <a:r>
              <a:rPr lang="ru-RU" sz="2000" b="1" dirty="0" smtClean="0">
                <a:solidFill>
                  <a:srgbClr val="99003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ХУДОЖЕСТВЕННЫЕ ФИЛЬМЫ</a:t>
            </a:r>
          </a:p>
          <a:p>
            <a:pPr marL="285750" lvl="0" indent="-285750" algn="just">
              <a:buClr>
                <a:srgbClr val="990033"/>
              </a:buClr>
              <a:buFont typeface="Wingdings" panose="05000000000000000000" pitchFamily="2" charset="2"/>
              <a:buChar char="Ø"/>
            </a:pPr>
            <a:r>
              <a:rPr lang="ru-RU" sz="14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Дерсу</a:t>
            </a:r>
            <a:r>
              <a:rPr lang="ru-RU" sz="14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Узала</a:t>
            </a:r>
            <a:r>
              <a:rPr lang="ru-RU" sz="14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lvl="0" algn="just">
              <a:buClr>
                <a:srgbClr val="990033"/>
              </a:buClr>
            </a:pP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(1975 г., Япония – СССР, «Мосфильм»)</a:t>
            </a:r>
          </a:p>
          <a:p>
            <a:pPr lvl="0" algn="just">
              <a:buClr>
                <a:srgbClr val="52A87B"/>
              </a:buClr>
            </a:pPr>
            <a:r>
              <a:rPr lang="ru-RU" sz="1400" i="1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По мотивам произведений В. К. Арсеньева.</a:t>
            </a:r>
          </a:p>
          <a:p>
            <a:pPr lvl="0" algn="just">
              <a:buClr>
                <a:srgbClr val="52A87B"/>
              </a:buClr>
            </a:pP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Режиссёр</a:t>
            </a:r>
            <a:r>
              <a:rPr lang="ru-RU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: </a:t>
            </a:r>
            <a:r>
              <a:rPr lang="ru-RU" sz="1400" dirty="0" err="1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Акира</a:t>
            </a:r>
            <a:r>
              <a:rPr lang="ru-RU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 </a:t>
            </a: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Куросава</a:t>
            </a:r>
          </a:p>
          <a:p>
            <a:pPr lvl="0">
              <a:buClr>
                <a:srgbClr val="52A87B"/>
              </a:buClr>
            </a:pP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В </a:t>
            </a:r>
            <a:r>
              <a:rPr lang="ru-RU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ролях: Юрий Соломин, Максим </a:t>
            </a:r>
            <a:r>
              <a:rPr lang="ru-RU" sz="1400" dirty="0" err="1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Мунзук</a:t>
            </a:r>
            <a:r>
              <a:rPr lang="ru-RU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, Владимир </a:t>
            </a:r>
            <a:r>
              <a:rPr lang="ru-RU" sz="1400" dirty="0" err="1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Кремена</a:t>
            </a: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 </a:t>
            </a:r>
            <a:r>
              <a:rPr lang="en-US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[</a:t>
            </a: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и др.</a:t>
            </a:r>
            <a:r>
              <a:rPr lang="en-US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]</a:t>
            </a:r>
            <a:endParaRPr lang="ru-RU" sz="1400" b="1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>
                <a:solidFill>
                  <a:srgbClr val="0000FF"/>
                </a:solidFill>
                <a:latin typeface="Cambria" panose="02040503050406030204" pitchFamily="18" charset="0"/>
                <a:ea typeface="Calibri"/>
                <a:cs typeface="Times New Roman"/>
                <a:hlinkClick r:id="rId6"/>
              </a:rPr>
              <a:t>https://</a:t>
            </a:r>
            <a:r>
              <a:rPr lang="ru-RU" sz="1400" b="1" u="sng" dirty="0" smtClean="0">
                <a:solidFill>
                  <a:srgbClr val="0000FF"/>
                </a:solidFill>
                <a:latin typeface="Cambria" panose="02040503050406030204" pitchFamily="18" charset="0"/>
                <a:ea typeface="Calibri"/>
                <a:cs typeface="Times New Roman"/>
                <a:hlinkClick r:id="rId6"/>
              </a:rPr>
              <a:t>www.culture.ru/movies/668/dersu-uzala</a:t>
            </a:r>
            <a:endParaRPr lang="ru-RU" sz="1400" b="1" u="sng" dirty="0" smtClean="0">
              <a:solidFill>
                <a:srgbClr val="0000FF"/>
              </a:solidFill>
              <a:latin typeface="Cambria" panose="02040503050406030204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marL="285750" lvl="0" indent="-285750" algn="just">
              <a:buClr>
                <a:srgbClr val="990033"/>
              </a:buClr>
              <a:buFont typeface="Wingdings" panose="05000000000000000000" pitchFamily="2" charset="2"/>
              <a:buChar char="Ø"/>
            </a:pPr>
            <a:r>
              <a:rPr lang="ru-RU" sz="14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«Злой дух </a:t>
            </a:r>
            <a:r>
              <a:rPr lang="ru-RU" sz="1400" b="1" dirty="0" err="1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Ямбуя</a:t>
            </a:r>
            <a:r>
              <a:rPr lang="ru-RU" sz="14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lvl="0" algn="just">
              <a:buClr>
                <a:srgbClr val="990033"/>
              </a:buClr>
            </a:pP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(1977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г.,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Центральная киностудия детских и юношеских фильмов им. М. Горького)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52A87B"/>
              </a:buClr>
            </a:pPr>
            <a:r>
              <a:rPr lang="ru-RU" sz="1400" i="1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По одноименной повести Г. Федосеева.</a:t>
            </a:r>
            <a:endParaRPr lang="ru-RU" sz="1400" i="1" dirty="0">
              <a:solidFill>
                <a:srgbClr val="555555"/>
              </a:solidFill>
              <a:latin typeface="Cambria" panose="02040503050406030204" pitchFamily="18" charset="0"/>
              <a:ea typeface="Calibri"/>
            </a:endParaRPr>
          </a:p>
          <a:p>
            <a:pPr lvl="0" algn="just">
              <a:buClr>
                <a:srgbClr val="52A87B"/>
              </a:buClr>
            </a:pP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Режиссёр</a:t>
            </a:r>
            <a:r>
              <a:rPr lang="ru-RU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: </a:t>
            </a: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Борис </a:t>
            </a:r>
            <a:r>
              <a:rPr lang="ru-RU" sz="1400" dirty="0" err="1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Бунеев</a:t>
            </a:r>
            <a:endParaRPr lang="ru-RU" sz="1400" dirty="0">
              <a:solidFill>
                <a:srgbClr val="555555"/>
              </a:solidFill>
              <a:latin typeface="Cambria" panose="02040503050406030204" pitchFamily="18" charset="0"/>
              <a:ea typeface="Calibri"/>
            </a:endParaRPr>
          </a:p>
          <a:p>
            <a:pPr lvl="0">
              <a:buClr>
                <a:srgbClr val="52A87B"/>
              </a:buClr>
            </a:pP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В </a:t>
            </a:r>
            <a:r>
              <a:rPr lang="ru-RU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ролях: Юрий Заборовский, Ольга </a:t>
            </a:r>
            <a:r>
              <a:rPr lang="ru-RU" sz="1400" dirty="0" err="1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Ензак</a:t>
            </a:r>
            <a:r>
              <a:rPr lang="ru-RU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, Родна </a:t>
            </a:r>
            <a:r>
              <a:rPr lang="ru-RU" sz="1400" dirty="0" err="1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Ешонов</a:t>
            </a:r>
            <a:r>
              <a:rPr lang="ru-RU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 </a:t>
            </a:r>
            <a:r>
              <a:rPr lang="en-US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[</a:t>
            </a:r>
            <a:r>
              <a:rPr lang="ru-RU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и др.</a:t>
            </a:r>
            <a:r>
              <a:rPr lang="en-US" sz="1400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]</a:t>
            </a:r>
            <a:endParaRPr lang="ru-RU" sz="14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52A87B"/>
              </a:buClr>
            </a:pPr>
            <a:r>
              <a:rPr lang="en-US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4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okko.tv/movie/zlojj-dukh-jambuja</a:t>
            </a:r>
            <a:endParaRPr lang="ru-RU" sz="1400" b="1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52A87B"/>
              </a:buClr>
            </a:pPr>
            <a:endParaRPr lang="ru-RU" sz="1400" b="1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Clr>
                <a:srgbClr val="990033"/>
              </a:buClr>
              <a:buFont typeface="Wingdings" panose="05000000000000000000" pitchFamily="2" charset="2"/>
              <a:buChar char="Ø"/>
            </a:pPr>
            <a:r>
              <a:rPr lang="ru-RU" sz="14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«Сто радостей, или Книга великих открытий»</a:t>
            </a:r>
          </a:p>
          <a:p>
            <a:pPr lvl="0" algn="just">
              <a:buClr>
                <a:srgbClr val="990033"/>
              </a:buClr>
            </a:pP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(1981 г., СССР, Одесская киностудия)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52A87B"/>
              </a:buClr>
            </a:pPr>
            <a:r>
              <a:rPr lang="ru-RU" sz="1400" i="1" dirty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По </a:t>
            </a:r>
            <a:r>
              <a:rPr lang="ru-RU" sz="1400" i="1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произведениям В. Бианки.</a:t>
            </a:r>
          </a:p>
          <a:p>
            <a:pPr lvl="0" algn="just">
              <a:buClr>
                <a:srgbClr val="52A87B"/>
              </a:buClr>
            </a:pP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Режиссёр:  Ярослав </a:t>
            </a:r>
            <a:r>
              <a:rPr lang="ru-RU" sz="1400" dirty="0" err="1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Лупий</a:t>
            </a:r>
            <a:endParaRPr lang="ru-RU" sz="1400" dirty="0" smtClean="0">
              <a:solidFill>
                <a:srgbClr val="555555"/>
              </a:solidFill>
              <a:latin typeface="Cambria" panose="02040503050406030204" pitchFamily="18" charset="0"/>
              <a:ea typeface="Calibri"/>
            </a:endParaRPr>
          </a:p>
          <a:p>
            <a:pPr lvl="0" algn="just">
              <a:buClr>
                <a:srgbClr val="52A87B"/>
              </a:buClr>
            </a:pP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В ролях: Олег Жаков, Александр </a:t>
            </a:r>
            <a:r>
              <a:rPr lang="ru-RU" sz="1400" dirty="0" err="1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Галибин</a:t>
            </a: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, Виктор Михайлов </a:t>
            </a:r>
            <a:r>
              <a:rPr lang="en-US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[</a:t>
            </a:r>
            <a:r>
              <a:rPr lang="ru-RU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и др.</a:t>
            </a:r>
            <a:r>
              <a:rPr lang="en-US" sz="1400" dirty="0" smtClean="0">
                <a:solidFill>
                  <a:srgbClr val="555555"/>
                </a:solidFill>
                <a:latin typeface="Cambria" panose="02040503050406030204" pitchFamily="18" charset="0"/>
                <a:ea typeface="Calibri"/>
              </a:rPr>
              <a:t>]</a:t>
            </a:r>
            <a:endParaRPr lang="ru-RU" sz="1400" dirty="0" smtClean="0">
              <a:solidFill>
                <a:srgbClr val="555555"/>
              </a:solidFill>
              <a:latin typeface="Cambria" panose="02040503050406030204" pitchFamily="18" charset="0"/>
              <a:ea typeface="Calibri"/>
            </a:endParaRPr>
          </a:p>
          <a:p>
            <a:pPr lvl="0" algn="just">
              <a:buClr>
                <a:srgbClr val="52A87B"/>
              </a:buClr>
            </a:pPr>
            <a:r>
              <a:rPr lang="ru-RU" sz="1400" b="1" u="sng" dirty="0" smtClean="0">
                <a:solidFill>
                  <a:srgbClr val="0000FF"/>
                </a:solidFill>
                <a:latin typeface="Cambria" panose="02040503050406030204" pitchFamily="18" charset="0"/>
                <a:ea typeface="Calibri"/>
                <a:cs typeface="Times New Roman"/>
                <a:hlinkClick r:id="rId8"/>
              </a:rPr>
              <a:t>https</a:t>
            </a:r>
            <a:r>
              <a:rPr lang="ru-RU" sz="1400" b="1" u="sng" dirty="0">
                <a:solidFill>
                  <a:srgbClr val="0000FF"/>
                </a:solidFill>
                <a:latin typeface="Cambria" panose="02040503050406030204" pitchFamily="18" charset="0"/>
                <a:ea typeface="Calibri"/>
                <a:cs typeface="Times New Roman"/>
                <a:hlinkClick r:id="rId8"/>
              </a:rPr>
              <a:t>://tvkultura.ru/brand/show/brand_id/26739/</a:t>
            </a:r>
            <a:endParaRPr lang="ru-RU" sz="1400" b="1" dirty="0">
              <a:latin typeface="Cambria" panose="02040503050406030204" pitchFamily="18" charset="0"/>
              <a:ea typeface="Calibri"/>
              <a:cs typeface="Times New Roman"/>
            </a:endParaRPr>
          </a:p>
          <a:p>
            <a:pPr lvl="0" algn="just">
              <a:spcAft>
                <a:spcPts val="1200"/>
              </a:spcAft>
              <a:buClr>
                <a:srgbClr val="52A87B"/>
              </a:buClr>
            </a:pPr>
            <a:endParaRPr lang="ru-RU" sz="1400" b="1" dirty="0">
              <a:solidFill>
                <a:srgbClr val="0070C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00" y="0"/>
            <a:ext cx="115200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14" y="4437112"/>
            <a:ext cx="1804517" cy="10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502" y="1700808"/>
            <a:ext cx="1772122" cy="10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66512"/>
            <a:ext cx="1766893" cy="10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271"/>
            <a:ext cx="9144000" cy="118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7668480" y="124271"/>
            <a:ext cx="1224000" cy="12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B4A"/>
              </a:solidFill>
            </a:endParaRPr>
          </a:p>
        </p:txBody>
      </p:sp>
      <p:pic>
        <p:nvPicPr>
          <p:cNvPr id="7" name="Picture 6" descr="C:\Users\AndrusenkoAV\Desktop\Щербакова\прочитайте-ручной-упаковывая-символ-значок-инструкций-1119899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0"/>
            <a:ext cx="1512168" cy="15121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516216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2360" y="637697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312271"/>
            <a:ext cx="864096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 algn="ctr">
              <a:buFont typeface="Georgia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ПАМЯТКА </a:t>
            </a:r>
          </a:p>
          <a:p>
            <a:pPr marL="109728" indent="0" algn="ctr">
              <a:buFont typeface="Georgia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ДЛЯ ПОЛЬЗОВАТЕЛЕЙ ДВГНБ</a:t>
            </a:r>
          </a:p>
          <a:p>
            <a:pPr marL="109728" indent="0" algn="ctr">
              <a:buFont typeface="Georgia"/>
              <a:buNone/>
            </a:pPr>
            <a:endParaRPr lang="ru-RU" dirty="0" smtClean="0"/>
          </a:p>
          <a:p>
            <a:pPr marL="109728" indent="0" algn="ctr">
              <a:buFont typeface="Georgia"/>
              <a:buNone/>
            </a:pPr>
            <a:endParaRPr lang="ru-RU" dirty="0"/>
          </a:p>
          <a:p>
            <a:pPr marL="109728" indent="0" algn="ctr">
              <a:buFont typeface="Georgia"/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Издания из фондов библиотеки</a:t>
            </a:r>
          </a:p>
          <a:p>
            <a:pPr marL="109728" indent="0" algn="ctr">
              <a:buFont typeface="Georgia"/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можно получить для прочтения на дом, </a:t>
            </a:r>
          </a:p>
          <a:p>
            <a:pPr marL="109728" indent="0" algn="ctr">
              <a:buFont typeface="Georgia"/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в читальном зале </a:t>
            </a:r>
          </a:p>
          <a:p>
            <a:pPr marL="109728" indent="0" algn="ctr">
              <a:buFont typeface="Georgia"/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или через Межбиблиотечный абонемент (МБА).</a:t>
            </a:r>
          </a:p>
          <a:p>
            <a:pPr marL="109728" indent="0" algn="ctr">
              <a:buFont typeface="Georgia"/>
              <a:buNone/>
            </a:pPr>
            <a:endParaRPr lang="ru-RU" dirty="0" smtClean="0"/>
          </a:p>
          <a:p>
            <a:pPr marL="109728" indent="0" algn="ctr">
              <a:buFont typeface="Georgia"/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Оформить предварительный заказ можно по телефону:</a:t>
            </a:r>
          </a:p>
          <a:p>
            <a:pPr marL="109728" indent="0" algn="ctr">
              <a:buFont typeface="Georgia"/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32 72 20</a:t>
            </a:r>
          </a:p>
          <a:p>
            <a:pPr marL="109728" indent="0" algn="ctr">
              <a:buFont typeface="Georgia"/>
              <a:buNone/>
            </a:pPr>
            <a:endParaRPr lang="ru-RU" sz="2000" dirty="0">
              <a:latin typeface="Cambria" panose="02040503050406030204" pitchFamily="18" charset="0"/>
            </a:endParaRPr>
          </a:p>
          <a:p>
            <a:pPr marL="109728" indent="0" algn="ctr">
              <a:buFont typeface="Georgia"/>
              <a:buNone/>
            </a:pPr>
            <a:endParaRPr lang="ru-RU" sz="2000" dirty="0" smtClean="0">
              <a:latin typeface="Cambria" panose="02040503050406030204" pitchFamily="18" charset="0"/>
            </a:endParaRPr>
          </a:p>
          <a:p>
            <a:pPr marL="109728" indent="0" algn="ctr">
              <a:buFont typeface="Georgia"/>
              <a:buNone/>
            </a:pP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2" y="4619625"/>
            <a:ext cx="20478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Moloko\Работа\грант природа\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144000" cy="9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830898"/>
            <a:ext cx="864096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Cambria" panose="02040503050406030204" pitchFamily="18" charset="0"/>
              </a:rPr>
              <a:t>Сухопутные и морские границы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7"/>
            <a:ext cx="5688631" cy="3888431"/>
          </a:xfrm>
        </p:spPr>
        <p:txBody>
          <a:bodyPr>
            <a:noAutofit/>
          </a:bodyPr>
          <a:lstStyle/>
          <a:p>
            <a:pPr marL="0" indent="0" algn="just">
              <a:lnSpc>
                <a:spcPts val="18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1700" dirty="0" smtClean="0">
                <a:latin typeface="Cambria" panose="02040503050406030204" pitchFamily="18" charset="0"/>
              </a:rPr>
              <a:t>До января 1956 года в Хабаровский край входило:</a:t>
            </a:r>
          </a:p>
          <a:p>
            <a:pPr marL="0" indent="-360000" algn="just">
              <a:lnSpc>
                <a:spcPts val="18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</a:rPr>
              <a:t>6 областей:  Амурская, Еврейская автономная, </a:t>
            </a:r>
            <a:r>
              <a:rPr lang="ru-RU" sz="1700" dirty="0" err="1" smtClean="0">
                <a:latin typeface="Cambria" panose="02040503050406030204" pitchFamily="18" charset="0"/>
              </a:rPr>
              <a:t>Нижнеамурская</a:t>
            </a:r>
            <a:r>
              <a:rPr lang="ru-RU" sz="1700" dirty="0" smtClean="0">
                <a:latin typeface="Cambria" panose="02040503050406030204" pitchFamily="18" charset="0"/>
              </a:rPr>
              <a:t>, Камчатская, Сахалинская и Хабаровская;</a:t>
            </a:r>
          </a:p>
          <a:p>
            <a:pPr marL="0" indent="-360000" algn="just">
              <a:lnSpc>
                <a:spcPts val="18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</a:rPr>
              <a:t>2 национальных округа:  Корякский </a:t>
            </a:r>
            <a:r>
              <a:rPr lang="ru-RU" sz="1700" dirty="0">
                <a:latin typeface="Cambria" panose="02040503050406030204" pitchFamily="18" charset="0"/>
              </a:rPr>
              <a:t>и </a:t>
            </a:r>
            <a:r>
              <a:rPr lang="ru-RU" sz="1700" dirty="0" smtClean="0">
                <a:latin typeface="Cambria" panose="02040503050406030204" pitchFamily="18" charset="0"/>
              </a:rPr>
              <a:t>Чукотский (в составе Камчатской области);</a:t>
            </a:r>
          </a:p>
          <a:p>
            <a:pPr marL="0" indent="-360000" algn="just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ambria" panose="02040503050406030204" pitchFamily="18" charset="0"/>
              </a:rPr>
              <a:t>3 района прямого подчинения крайисполкому (реально «</a:t>
            </a:r>
            <a:r>
              <a:rPr lang="ru-RU" sz="1700" dirty="0" err="1" smtClean="0">
                <a:latin typeface="Cambria" panose="02040503050406030204" pitchFamily="18" charset="0"/>
              </a:rPr>
              <a:t>Дальстрою</a:t>
            </a:r>
            <a:r>
              <a:rPr lang="ru-RU" sz="1700" dirty="0" smtClean="0">
                <a:latin typeface="Cambria" panose="02040503050406030204" pitchFamily="18" charset="0"/>
              </a:rPr>
              <a:t>»): </a:t>
            </a:r>
            <a:r>
              <a:rPr lang="ru-RU" sz="1700" dirty="0" err="1" smtClean="0">
                <a:latin typeface="Cambria" panose="02040503050406030204" pitchFamily="18" charset="0"/>
              </a:rPr>
              <a:t>Ольский</a:t>
            </a:r>
            <a:r>
              <a:rPr lang="ru-RU" sz="1700" dirty="0" smtClean="0">
                <a:latin typeface="Cambria" panose="02040503050406030204" pitchFamily="18" charset="0"/>
              </a:rPr>
              <a:t>, Северо-Эвенский и </a:t>
            </a:r>
            <a:r>
              <a:rPr lang="ru-RU" sz="1700" dirty="0" err="1" smtClean="0">
                <a:latin typeface="Cambria" panose="02040503050406030204" pitchFamily="18" charset="0"/>
              </a:rPr>
              <a:t>Среднеканский</a:t>
            </a:r>
            <a:r>
              <a:rPr lang="ru-RU" sz="1700" dirty="0" smtClean="0">
                <a:latin typeface="Cambria" panose="02040503050406030204" pitchFamily="18" charset="0"/>
              </a:rPr>
              <a:t>.  </a:t>
            </a:r>
          </a:p>
          <a:p>
            <a:pPr marL="0" indent="-360000" algn="just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Современный вид границ Хабаровского края появился на карте в 1991 году, когда из его состава вышла Еврейская автономная область.</a:t>
            </a:r>
          </a:p>
          <a:p>
            <a:pPr marL="0" indent="-360000" algn="just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Территория Хабаровского края включает в себя 17 муниципальных районов. </a:t>
            </a:r>
          </a:p>
          <a:p>
            <a:pPr marL="0" indent="-360000" algn="just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Северная, западная и южная границы края – </a:t>
            </a: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сухопутные</a:t>
            </a:r>
            <a:r>
              <a:rPr lang="ru-RU" sz="1700" dirty="0" smtClean="0">
                <a:latin typeface="Cambria" panose="02040503050406030204" pitchFamily="18" charset="0"/>
              </a:rPr>
              <a:t>. Их длина – более 12 000 км. </a:t>
            </a:r>
          </a:p>
          <a:p>
            <a:pPr marL="0" indent="-360000" algn="just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ambria" panose="02040503050406030204" pitchFamily="18" charset="0"/>
              </a:rPr>
              <a:t>Восточная граница края – </a:t>
            </a: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морская</a:t>
            </a:r>
            <a:r>
              <a:rPr lang="ru-RU" sz="1700" dirty="0" smtClean="0">
                <a:latin typeface="Cambria" panose="02040503050406030204" pitchFamily="18" charset="0"/>
              </a:rPr>
              <a:t>. Её длина – почти 3 600 км. Она проходит на расстоянии 12 морских миль* от берега и ограничивает территориальные воды (*1 морская миля – 1 852 м).  </a:t>
            </a:r>
            <a:endParaRPr lang="ru-RU" sz="1700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2360" y="6376972"/>
            <a:ext cx="1080120" cy="360000"/>
          </a:xfrm>
          <a:prstGeom prst="rect">
            <a:avLst/>
          </a:prstGeom>
          <a:solidFill>
            <a:srgbClr val="FF99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244408" y="132483"/>
            <a:ext cx="792000" cy="792000"/>
            <a:chOff x="6851461" y="4651618"/>
            <a:chExt cx="1656184" cy="1728192"/>
          </a:xfrm>
          <a:solidFill>
            <a:srgbClr val="FF9966"/>
          </a:solidFill>
        </p:grpSpPr>
        <p:sp>
          <p:nvSpPr>
            <p:cNvPr id="14" name="Овал 13"/>
            <p:cNvSpPr/>
            <p:nvPr/>
          </p:nvSpPr>
          <p:spPr>
            <a:xfrm>
              <a:off x="6851461" y="4651618"/>
              <a:ext cx="1656184" cy="172819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B4A"/>
                </a:solidFill>
              </a:endParaRPr>
            </a:p>
          </p:txBody>
        </p:sp>
        <p:pic>
          <p:nvPicPr>
            <p:cNvPr id="15" name="Picture 2" descr="E:\Moloko\Работа\хабаровский край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15244" y="4859024"/>
              <a:ext cx="801651" cy="1382554"/>
            </a:xfrm>
            <a:prstGeom prst="rect">
              <a:avLst/>
            </a:prstGeom>
            <a:grpFill/>
          </p:spPr>
        </p:pic>
      </p:grpSp>
      <p:pic>
        <p:nvPicPr>
          <p:cNvPr id="2050" name="Picture 2" descr="Электоральная карта Хабаровского края » Политическое обозр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76" y="1484784"/>
            <a:ext cx="2681961" cy="4500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с вырезом 1"/>
          <p:cNvSpPr/>
          <p:nvPr/>
        </p:nvSpPr>
        <p:spPr>
          <a:xfrm>
            <a:off x="5436096" y="4550021"/>
            <a:ext cx="648000" cy="216000"/>
          </a:xfrm>
          <a:prstGeom prst="notch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74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" y="0"/>
            <a:ext cx="9143997" cy="9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19256" cy="648072"/>
          </a:xfrm>
        </p:spPr>
        <p:txBody>
          <a:bodyPr anchor="t">
            <a:noAutofit/>
          </a:bodyPr>
          <a:lstStyle/>
          <a:p>
            <a:pPr marL="0" indent="-432000">
              <a:spcBef>
                <a:spcPts val="0"/>
              </a:spcBef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1.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29375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О каком животном замечательный дальневосточный писатель-натуралист Всеволод Петрович Сысоев уважительно писал: «Можно подивиться аккуратности и чистоплотности &lt;…&gt;. В его норке всегда образцовый порядок»?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475656" y="3933056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о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бурундуке</a:t>
            </a:r>
          </a:p>
        </p:txBody>
      </p:sp>
      <p:pic>
        <p:nvPicPr>
          <p:cNvPr id="14" name="Рисунок 13" descr="Asiatisches Streifenhoernchen (cropped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1464" y="3583523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C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6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67544" y="692696"/>
            <a:ext cx="8219256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432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Викторина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75656" y="4931876"/>
            <a:ext cx="1251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 кроте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75656" y="4449367"/>
            <a:ext cx="1246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 зайце</a:t>
            </a:r>
          </a:p>
        </p:txBody>
      </p:sp>
    </p:spTree>
    <p:extLst>
      <p:ext uri="{BB962C8B-B14F-4D97-AF65-F5344CB8AC3E}">
        <p14:creationId xmlns="" xmlns:p14="http://schemas.microsoft.com/office/powerpoint/2010/main" val="414584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" y="0"/>
            <a:ext cx="9143996" cy="126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76064"/>
            <a:ext cx="8219256" cy="1016832"/>
          </a:xfrm>
        </p:spPr>
        <p:txBody>
          <a:bodyPr anchor="t">
            <a:noAutofit/>
          </a:bodyPr>
          <a:lstStyle/>
          <a:p>
            <a:pPr marL="0" indent="-432000">
              <a:spcBef>
                <a:spcPts val="0"/>
              </a:spcBef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2.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558" y="242088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В лесах Дальнего Востока, в том числе Хабаровского края, живут пауки-волки. Почему их сравнивают с серыми хищниками?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Hogna helluo croppe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8096" y="3429000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6071" y="3933056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они охотятся стаей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6071" y="4931876"/>
            <a:ext cx="4698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они не ткут сетей, а нападают из засады</a:t>
            </a:r>
            <a:endParaRPr lang="ru-RU" dirty="0" smtClean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6071" y="4449367"/>
            <a:ext cx="451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они могут долго преследовать добычу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6056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441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" y="0"/>
            <a:ext cx="9143997" cy="1260000"/>
          </a:xfrm>
          <a:prstGeom prst="rect">
            <a:avLst/>
          </a:prstGeom>
          <a:noFill/>
        </p:spPr>
      </p:pic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34888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Почему амурский тигр нападает на добычу в несколько прыжков, но никогда не преследует её?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Asiatisches Streifenhoernchen (cropped)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532914" y="3429000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 anchor="t">
            <a:noAutofit/>
          </a:bodyPr>
          <a:lstStyle/>
          <a:p>
            <a:pPr marL="0" indent="-432000">
              <a:spcBef>
                <a:spcPts val="0"/>
              </a:spcBef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3.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66071" y="3933056"/>
            <a:ext cx="44819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у него маленькое и слабое сердце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6071" y="4931876"/>
            <a:ext cx="2382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он ленится бегать</a:t>
            </a:r>
            <a:endParaRPr lang="ru-RU" dirty="0" smtClean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6071" y="4449367"/>
            <a:ext cx="3321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у него быстро устают лапы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76056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33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44000" cy="1260000"/>
          </a:xfrm>
          <a:prstGeom prst="rect">
            <a:avLst/>
          </a:prstGeom>
          <a:noFill/>
        </p:spPr>
      </p:pic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247491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В Хабаровском крае создано 6 заповедников, и каждый из них может похвастаться своими уникальными достопримечательностями. В каком из них находится ледниковое озеро </a:t>
            </a:r>
            <a:r>
              <a:rPr lang="ru-RU" i="1" dirty="0" err="1" smtClean="0">
                <a:latin typeface="Cambria" panose="02040503050406030204" pitchFamily="18" charset="0"/>
              </a:rPr>
              <a:t>Бакайлёнок</a:t>
            </a:r>
            <a:r>
              <a:rPr lang="ru-RU" i="1" dirty="0" smtClean="0">
                <a:latin typeface="Cambria" panose="02040503050406030204" pitchFamily="18" charset="0"/>
              </a:rPr>
              <a:t>, получившее своё название из-за удивительного сходства по форме с легендарным озером Байкал?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 descr="Картинки по запросу смерч фото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508368" y="3798659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1205880"/>
            <a:ext cx="8229600" cy="1143000"/>
          </a:xfrm>
        </p:spPr>
        <p:txBody>
          <a:bodyPr anchor="t">
            <a:noAutofit/>
          </a:bodyPr>
          <a:lstStyle/>
          <a:p>
            <a:pPr marL="0" indent="-432000">
              <a:spcBef>
                <a:spcPts val="0"/>
              </a:spcBef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4.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66071" y="3933056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в </a:t>
            </a:r>
            <a:r>
              <a:rPr lang="ru-RU" dirty="0" err="1" smtClean="0">
                <a:latin typeface="Cambria" panose="02040503050406030204" pitchFamily="18" charset="0"/>
                <a:cs typeface="Times New Roman" pitchFamily="18" charset="0"/>
              </a:rPr>
              <a:t>Болоньском</a:t>
            </a:r>
            <a:endParaRPr lang="ru-RU" dirty="0" smtClean="0"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6071" y="4931876"/>
            <a:ext cx="2675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в </a:t>
            </a:r>
            <a:r>
              <a:rPr lang="ru-RU" dirty="0" err="1" smtClean="0">
                <a:latin typeface="Cambria" panose="02040503050406030204" pitchFamily="18" charset="0"/>
                <a:cs typeface="Times New Roman" pitchFamily="18" charset="0"/>
              </a:rPr>
              <a:t>Большехехцирском</a:t>
            </a:r>
            <a:endParaRPr lang="ru-RU" dirty="0" smtClean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071" y="4449367"/>
            <a:ext cx="2211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в </a:t>
            </a:r>
            <a:r>
              <a:rPr lang="ru-RU" dirty="0" err="1" smtClean="0">
                <a:latin typeface="Cambria" panose="02040503050406030204" pitchFamily="18" charset="0"/>
                <a:cs typeface="Times New Roman" pitchFamily="18" charset="0"/>
              </a:rPr>
              <a:t>Джугджурском</a:t>
            </a:r>
            <a:endParaRPr lang="ru-RU" dirty="0" smtClean="0"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6056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24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" y="0"/>
            <a:ext cx="9143997" cy="126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32048"/>
            <a:ext cx="8219256" cy="1016832"/>
          </a:xfrm>
        </p:spPr>
        <p:txBody>
          <a:bodyPr anchor="t">
            <a:noAutofit/>
          </a:bodyPr>
          <a:lstStyle/>
          <a:p>
            <a:pPr lvl="0" indent="-432000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5.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247491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Почти в самом центре Охотского моря расположен крошечный остров. Здесь, вдали от людей и хищников материка, находится самый большой на Дальнем Востоке птичий базар и крупнейшее на Тихом океане лежбище сивучей – северных морских львов. Назовите этот памятник природы.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Belorusskaya station Interior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81523" y="3813662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6071" y="3933056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остров Птичий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6071" y="4931876"/>
            <a:ext cx="1830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остров Ионы</a:t>
            </a:r>
            <a:endParaRPr lang="ru-RU" dirty="0" smtClean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6071" y="4449367"/>
            <a:ext cx="2198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остров Тюлений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6056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732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05628"/>
            <a:ext cx="9145615" cy="126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32048"/>
            <a:ext cx="8219256" cy="1016832"/>
          </a:xfrm>
        </p:spPr>
        <p:txBody>
          <a:bodyPr anchor="t">
            <a:noAutofit/>
          </a:bodyPr>
          <a:lstStyle/>
          <a:p>
            <a:pPr lvl="0" indent="-432000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6.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247491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Самая большая пещера на территории Хабаровского края расположена в центральной части горной системы Сихотэ-Алинь. Это единственное природное подземелье в мире, где есть «Театральный зал», получивший название благодаря нарядному «занавесу» из белоснежных натёчных образований. Каково название уникальной пещеры?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 descr="Картинки по запросу смерч фото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97146" y="3861048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66071" y="3933056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«Прощальная»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66071" y="4931876"/>
            <a:ext cx="153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«Зубатка»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6071" y="4449367"/>
            <a:ext cx="1570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«Кунгуру»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6056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870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" y="0"/>
            <a:ext cx="9143996" cy="126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32048"/>
            <a:ext cx="8219256" cy="1016832"/>
          </a:xfrm>
        </p:spPr>
        <p:txBody>
          <a:bodyPr anchor="t">
            <a:noAutofit/>
          </a:bodyPr>
          <a:lstStyle/>
          <a:p>
            <a:pPr lvl="0" indent="-432000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7.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247491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На севере Хабаровского края находится очень интересное и красивое природное образование – горный хребет почти идеальной кольцевой формы, которому дали прозвище «Лунные горы».  Назовите географическое название хребта.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http://shamora.info/up2/catalog_item/cache/attachments/485_1.13212126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4181" y="3738618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C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6071" y="3933056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Становой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6071" y="4931876"/>
            <a:ext cx="153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err="1" smtClean="0">
                <a:latin typeface="Cambria" panose="02040503050406030204" pitchFamily="18" charset="0"/>
                <a:cs typeface="Times New Roman" pitchFamily="18" charset="0"/>
              </a:rPr>
              <a:t>Джугджур</a:t>
            </a:r>
            <a:endParaRPr lang="ru-RU" dirty="0" smtClean="0"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6071" y="4449367"/>
            <a:ext cx="1246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err="1" smtClean="0">
                <a:latin typeface="Cambria" panose="02040503050406030204" pitchFamily="18" charset="0"/>
                <a:cs typeface="Times New Roman" pitchFamily="18" charset="0"/>
              </a:rPr>
              <a:t>Кондёр</a:t>
            </a:r>
            <a:endParaRPr lang="ru-RU" dirty="0" smtClean="0"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6056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78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" y="0"/>
            <a:ext cx="9143998" cy="126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32048"/>
            <a:ext cx="8219256" cy="1016832"/>
          </a:xfrm>
        </p:spPr>
        <p:txBody>
          <a:bodyPr anchor="t">
            <a:noAutofit/>
          </a:bodyPr>
          <a:lstStyle/>
          <a:p>
            <a:pPr lvl="0" indent="-432000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8.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247491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В 1983 году в городе Хабаровске произошло природное стихийное бедствие, полностью разрушившее несколько жилых домов и повлёкшее гибель людей. Что это было?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 descr="Картинки по запросу оползни фото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368" y="3507679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4969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66071" y="3933056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землетрясение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6071" y="4931876"/>
            <a:ext cx="109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смерч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66071" y="4449367"/>
            <a:ext cx="1453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оползень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4048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69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" y="0"/>
            <a:ext cx="9143998" cy="126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32048"/>
            <a:ext cx="8219256" cy="1016832"/>
          </a:xfrm>
        </p:spPr>
        <p:txBody>
          <a:bodyPr anchor="t">
            <a:noAutofit/>
          </a:bodyPr>
          <a:lstStyle/>
          <a:p>
            <a:pPr lvl="0" indent="-432000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9.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247491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В облицовке станции Белорусская-кольцевая Московского метрополитена использована редкая горная порода, добытая на Дальнем Востоке. Какая?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Belorusskaya station Interio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429000"/>
            <a:ext cx="322905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88497" y="3717032"/>
            <a:ext cx="2991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серый гранит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8497" y="4715852"/>
            <a:ext cx="2236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розовый мрамор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88497" y="4233343"/>
            <a:ext cx="2182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бурый песчаник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6056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85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Moloko\Работа\грант природа\3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" y="0"/>
            <a:ext cx="9143997" cy="126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219256" cy="1016832"/>
          </a:xfrm>
        </p:spPr>
        <p:txBody>
          <a:bodyPr anchor="t">
            <a:noAutofit/>
          </a:bodyPr>
          <a:lstStyle/>
          <a:p>
            <a:pPr lvl="0" indent="-432000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Вопрос 10.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0368" y="119294"/>
            <a:ext cx="792000" cy="792000"/>
            <a:chOff x="7205731" y="4857760"/>
            <a:chExt cx="1723987" cy="1728192"/>
          </a:xfrm>
        </p:grpSpPr>
        <p:sp>
          <p:nvSpPr>
            <p:cNvPr id="7" name="Овал 6"/>
            <p:cNvSpPr/>
            <p:nvPr/>
          </p:nvSpPr>
          <p:spPr>
            <a:xfrm>
              <a:off x="7215206" y="4857760"/>
              <a:ext cx="1656184" cy="1728192"/>
            </a:xfrm>
            <a:prstGeom prst="ellipse">
              <a:avLst/>
            </a:prstGeom>
            <a:solidFill>
              <a:srgbClr val="A3DD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aseline="-25000" dirty="0">
                <a:solidFill>
                  <a:srgbClr val="003B4A"/>
                </a:solidFill>
              </a:endParaRPr>
            </a:p>
          </p:txBody>
        </p:sp>
        <p:pic>
          <p:nvPicPr>
            <p:cNvPr id="9" name="Picture 2" descr="E:\Moloko\Работа\грант природа\викторин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5731" y="4949700"/>
              <a:ext cx="1723987" cy="1544312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668344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4" action="ppaction://hlinksldjump"/>
              </a:rPr>
              <a:t>далее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33" y="231922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Cambria" panose="02040503050406030204" pitchFamily="18" charset="0"/>
              </a:rPr>
              <a:t>Что называют «амурской трубой»?</a:t>
            </a:r>
            <a:endParaRPr lang="ru-RU" i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5" action="ppaction://hlinksldjump"/>
              </a:rPr>
              <a:t>наверх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 descr="Asiatisches Streifenhoernchen (cropped)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77568" y="3118519"/>
            <a:ext cx="3168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66071" y="3573016"/>
            <a:ext cx="4626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сильные ветры вдоль течения Амура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6071" y="4571836"/>
            <a:ext cx="444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место, где в Амур впадает река Уссури</a:t>
            </a:r>
            <a:endParaRPr lang="ru-RU" dirty="0" smtClean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6071" y="4089327"/>
            <a:ext cx="2214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lvl="3" indent="-288000" algn="just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русло реки Амур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6056" y="6237312"/>
            <a:ext cx="1080120" cy="292388"/>
          </a:xfrm>
          <a:prstGeom prst="rect">
            <a:avLst/>
          </a:prstGeom>
          <a:solidFill>
            <a:srgbClr val="A1CDDB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hlinkClick r:id="rId7" action="ppaction://hlinksldjump"/>
              </a:rPr>
              <a:t>назад</a:t>
            </a:r>
            <a:endParaRPr lang="ru-RU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84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6777</TotalTime>
  <Words>11413</Words>
  <Application>Microsoft Office PowerPoint</Application>
  <PresentationFormat>Экран (4:3)</PresentationFormat>
  <Paragraphs>977</Paragraphs>
  <Slides>102</Slides>
  <Notes>17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Тема Office</vt:lpstr>
      <vt:lpstr>    Министерство культуры Хабаровского края Дальневосточная государственная научная библиотека при поддержке Фонда Михаила Прохорова   </vt:lpstr>
      <vt:lpstr>Навигационная панель</vt:lpstr>
      <vt:lpstr> </vt:lpstr>
      <vt:lpstr>БЛОКИ МОДУЛЯ</vt:lpstr>
      <vt:lpstr>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 </vt:lpstr>
      <vt:lpstr>Геологическое строение и тектонические структуры</vt:lpstr>
      <vt:lpstr>Слайд 15</vt:lpstr>
      <vt:lpstr>Современный рельеф края и рельефообразующие процессы</vt:lpstr>
      <vt:lpstr>Геоморфологические провинции</vt:lpstr>
      <vt:lpstr>Почвенное районирование</vt:lpstr>
      <vt:lpstr>Слайд 19</vt:lpstr>
      <vt:lpstr>Полезные ископаемые</vt:lpstr>
      <vt:lpstr>   </vt:lpstr>
      <vt:lpstr>   </vt:lpstr>
      <vt:lpstr>   </vt:lpstr>
      <vt:lpstr>Зимой над материком устанавливается область высокого давления (Сибирский антициклон), а над океаном формируется область низкого давления (Алеутская депрессия). Воздушные массы движутся с континента в сторону океана, поэтому преобладают западные, северо-западные и северные ветра. Эти очень холодные и сухие воздушные массы определяют морозную погоду с небольшой влажностью на всей территории края.</vt:lpstr>
      <vt:lpstr>Слайд 25</vt:lpstr>
      <vt:lpstr>Муссонная составляющая в климате края</vt:lpstr>
      <vt:lpstr>Климатическое районирование</vt:lpstr>
      <vt:lpstr>Сезонность климата</vt:lpstr>
      <vt:lpstr>Слайд 29</vt:lpstr>
      <vt:lpstr>   </vt:lpstr>
      <vt:lpstr>Охотское и Японское моря, особенности береговой линии</vt:lpstr>
      <vt:lpstr>Слайд 32</vt:lpstr>
      <vt:lpstr>Слайд 33</vt:lpstr>
      <vt:lpstr>Речная система края. Амур и его притоки</vt:lpstr>
      <vt:lpstr>Слайд 35</vt:lpstr>
      <vt:lpstr>Озёра и болота</vt:lpstr>
      <vt:lpstr>Слайд 37</vt:lpstr>
      <vt:lpstr>Слайд 38</vt:lpstr>
      <vt:lpstr>Слайд 39</vt:lpstr>
      <vt:lpstr>Слайд 40</vt:lpstr>
      <vt:lpstr>Особенности растительного мира</vt:lpstr>
      <vt:lpstr>Слайд 42</vt:lpstr>
      <vt:lpstr>Типология краевой флоры</vt:lpstr>
      <vt:lpstr>Слайд 44</vt:lpstr>
      <vt:lpstr>Виды лесов</vt:lpstr>
      <vt:lpstr>Слайд 46</vt:lpstr>
      <vt:lpstr>Слайд 47</vt:lpstr>
      <vt:lpstr>   </vt:lpstr>
      <vt:lpstr>Слайд 49</vt:lpstr>
      <vt:lpstr>   </vt:lpstr>
      <vt:lpstr>   </vt:lpstr>
      <vt:lpstr>   </vt:lpstr>
      <vt:lpstr>   </vt:lpstr>
      <vt:lpstr>   </vt:lpstr>
      <vt:lpstr>Современные экологические проблемы края</vt:lpstr>
      <vt:lpstr>Слайд 56</vt:lpstr>
      <vt:lpstr>Слайд 57</vt:lpstr>
      <vt:lpstr>Особо охраняемые природные территории</vt:lpstr>
      <vt:lpstr>«Красная книга Хабаровского края»</vt:lpstr>
      <vt:lpstr>Институт водных и экологических проблем</vt:lpstr>
      <vt:lpstr>   </vt:lpstr>
      <vt:lpstr>«Поэма о Приамурье»</vt:lpstr>
      <vt:lpstr>Кедрово-широколиственный лес</vt:lpstr>
      <vt:lpstr>Изюбр (благородный олень)</vt:lpstr>
      <vt:lpstr>Гималайский (белогрудый) медведь</vt:lpstr>
      <vt:lpstr>Лось (сохатый)</vt:lpstr>
      <vt:lpstr>Амурский барсук</vt:lpstr>
      <vt:lpstr>Дикий северный олень (согжой)</vt:lpstr>
      <vt:lpstr>Норка американская</vt:lpstr>
      <vt:lpstr>Чёрный буреинский соболь</vt:lpstr>
      <vt:lpstr>Дальневосточный длинношерстный тигр (уссурийский тигр)</vt:lpstr>
      <vt:lpstr>Красная лисица</vt:lpstr>
      <vt:lpstr>Уссурийский кабан (секач)</vt:lpstr>
      <vt:lpstr>Амурский бурый медведь</vt:lpstr>
      <vt:lpstr>Рысь</vt:lpstr>
      <vt:lpstr>Леопард (барс)</vt:lpstr>
      <vt:lpstr>Кабарга</vt:lpstr>
      <vt:lpstr>Турухтаны-кулики</vt:lpstr>
      <vt:lpstr>Лебедь-шипун</vt:lpstr>
      <vt:lpstr>Каменный глухарь</vt:lpstr>
      <vt:lpstr>Косуля</vt:lpstr>
      <vt:lpstr>Женьшень</vt:lpstr>
      <vt:lpstr>Геннадий Дмитриевич Павлишин </vt:lpstr>
      <vt:lpstr>Советы библиографа</vt:lpstr>
      <vt:lpstr>Слайд 85</vt:lpstr>
      <vt:lpstr>Слайд 86</vt:lpstr>
      <vt:lpstr>Слайд 87</vt:lpstr>
      <vt:lpstr>Слайд 88</vt:lpstr>
      <vt:lpstr>Слайд 89</vt:lpstr>
      <vt:lpstr>Вопрос 1.</vt:lpstr>
      <vt:lpstr>Вопрос 2.</vt:lpstr>
      <vt:lpstr>Вопрос 3.</vt:lpstr>
      <vt:lpstr>Вопрос 4.</vt:lpstr>
      <vt:lpstr>Вопрос 5.</vt:lpstr>
      <vt:lpstr>Вопрос 6.</vt:lpstr>
      <vt:lpstr>Вопрос 7.</vt:lpstr>
      <vt:lpstr>Вопрос 8.</vt:lpstr>
      <vt:lpstr>Вопрос 9.</vt:lpstr>
      <vt:lpstr>Вопрос 10.</vt:lpstr>
      <vt:lpstr>Вопрос 11.</vt:lpstr>
      <vt:lpstr>Вопрос 12.</vt:lpstr>
      <vt:lpstr>                  Дальневосточная государственная научная библиотека www.fessl.ru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Хабаровского края</dc:title>
  <dc:creator>Yastrebova</dc:creator>
  <cp:lastModifiedBy>Пользователь Windows</cp:lastModifiedBy>
  <cp:revision>669</cp:revision>
  <dcterms:created xsi:type="dcterms:W3CDTF">2019-12-21T01:03:43Z</dcterms:created>
  <dcterms:modified xsi:type="dcterms:W3CDTF">2020-10-26T05:11:51Z</dcterms:modified>
</cp:coreProperties>
</file>